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0" r:id="rId2"/>
    <p:sldMasterId id="2147483684" r:id="rId3"/>
  </p:sldMasterIdLst>
  <p:sldIdLst>
    <p:sldId id="271" r:id="rId4"/>
    <p:sldId id="283" r:id="rId5"/>
    <p:sldId id="273" r:id="rId6"/>
    <p:sldId id="274" r:id="rId7"/>
    <p:sldId id="275" r:id="rId8"/>
    <p:sldId id="286" r:id="rId9"/>
    <p:sldId id="292" r:id="rId10"/>
    <p:sldId id="287" r:id="rId11"/>
    <p:sldId id="272" r:id="rId12"/>
    <p:sldId id="288" r:id="rId13"/>
    <p:sldId id="290" r:id="rId14"/>
    <p:sldId id="284" r:id="rId15"/>
    <p:sldId id="291" r:id="rId16"/>
    <p:sldId id="289" r:id="rId17"/>
    <p:sldId id="285" r:id="rId18"/>
    <p:sldId id="277" r:id="rId19"/>
    <p:sldId id="282" r:id="rId20"/>
    <p:sldId id="257" r:id="rId21"/>
    <p:sldId id="265" r:id="rId22"/>
    <p:sldId id="266" r:id="rId23"/>
    <p:sldId id="267" r:id="rId24"/>
    <p:sldId id="268" r:id="rId25"/>
    <p:sldId id="269" r:id="rId26"/>
    <p:sldId id="270" r:id="rId27"/>
    <p:sldId id="258" r:id="rId2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60" d="100"/>
          <a:sy n="160" d="100"/>
        </p:scale>
        <p:origin x="-21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F49D355-16BD-4E45-BD9A-5EA878CF7CBD}"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F49D355-16BD-4E45-BD9A-5EA878CF7CBD}" type="datetimeFigureOut">
              <a:rPr lang="it-IT" smtClean="0"/>
              <a:pPr/>
              <a:t>29/11/16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pPr/>
              <a:t>29/11/16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pPr/>
              <a:t>29/11/16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rgbClr val="E6DCAC"/>
            </a:gs>
            <a:gs pos="12000">
              <a:srgbClr val="E6D78A"/>
            </a:gs>
            <a:gs pos="30000">
              <a:srgbClr val="C7AC4C"/>
            </a:gs>
            <a:gs pos="45000">
              <a:srgbClr val="E6D78A"/>
            </a:gs>
            <a:gs pos="77000">
              <a:srgbClr val="C7AC4C"/>
            </a:gs>
            <a:gs pos="100000">
              <a:srgbClr val="E6DCAC"/>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pPr/>
              <a:t>29/11/16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5D1DE3-EBA7-412B-BA3D-B19F71DE4D0A}" type="datetimeFigureOut">
              <a:rPr lang="it-IT" smtClean="0">
                <a:solidFill>
                  <a:prstClr val="black">
                    <a:tint val="75000"/>
                  </a:prstClr>
                </a:solidFill>
              </a:rPr>
              <a:pPr/>
              <a:t>29/11/16</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A9B857-8660-4F5C-A533-3BBE7619DC3D}" type="slidenum">
              <a:rPr lang="it-IT" smtClean="0">
                <a:solidFill>
                  <a:prstClr val="black">
                    <a:tint val="75000"/>
                  </a:prstClr>
                </a:solidFill>
              </a:rPr>
              <a:pPr/>
              <a:t>‹n.›</a:t>
            </a:fld>
            <a:endParaRPr lang="it-IT">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1.jpeg"/><Relationship Id="rId1" Type="http://schemas.openxmlformats.org/officeDocument/2006/relationships/slideLayout" Target="../slideLayouts/slideLayout18.xml"/><Relationship Id="rId2" Type="http://schemas.openxmlformats.org/officeDocument/2006/relationships/hyperlink" Target="http://www.bibbiaedu.it/testi/Bibbia_CEI_2008.ricerca?libro=Esodo&amp;capitolo=15&amp;versetto_iniziale=22&amp;versetto_finale=27&amp;parola=&amp;default_vers=Es+15,22-27&amp;layout=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hyperlink" Target="http://www.bibbiaedu.it/testi/Bibbia_CEI_2008.ricerca?libro=Esodo&amp;capitolo=17&amp;versetto_iniziale=1&amp;versetto_finale=7&amp;parola=&amp;default_vers=Es+17,1-7&amp;layout=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2.jpeg"/><Relationship Id="rId3" Type="http://schemas.openxmlformats.org/officeDocument/2006/relationships/hyperlink" Target="http://www.bibbiaedu.it/testi/Bibbia_CEI_2008.ricerca?libro=Numeri&amp;capitolo=11&amp;versetto_iniziale=5&amp;versetto_finale=5&amp;parola=&amp;default_vers=Nm+11,5&amp;layout=5"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3.jpeg"/><Relationship Id="rId3" Type="http://schemas.openxmlformats.org/officeDocument/2006/relationships/image" Target="../media/image2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jpeg"/><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6" Type="http://schemas.openxmlformats.org/officeDocument/2006/relationships/image" Target="../media/image14.jpeg"/><Relationship Id="rId7" Type="http://schemas.openxmlformats.org/officeDocument/2006/relationships/image" Target="../media/image15.jpeg"/><Relationship Id="rId8" Type="http://schemas.openxmlformats.org/officeDocument/2006/relationships/image" Target="../media/image16.jpeg"/><Relationship Id="rId9" Type="http://schemas.openxmlformats.org/officeDocument/2006/relationships/image" Target="../media/image17.jpeg"/><Relationship Id="rId1" Type="http://schemas.openxmlformats.org/officeDocument/2006/relationships/slideLayout" Target="../slideLayouts/slideLayout18.xml"/><Relationship Id="rId2"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jpeg"/><Relationship Id="rId3" Type="http://schemas.openxmlformats.org/officeDocument/2006/relationships/image" Target="../media/image1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9.jpeg"/><Relationship Id="rId3"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fungo timna.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aphicFrame>
        <p:nvGraphicFramePr>
          <p:cNvPr id="2" name="Tabella 1"/>
          <p:cNvGraphicFramePr>
            <a:graphicFrameLocks noGrp="1"/>
          </p:cNvGraphicFramePr>
          <p:nvPr/>
        </p:nvGraphicFramePr>
        <p:xfrm>
          <a:off x="323528" y="188640"/>
          <a:ext cx="7416824" cy="1402080"/>
        </p:xfrm>
        <a:graphic>
          <a:graphicData uri="http://schemas.openxmlformats.org/drawingml/2006/table">
            <a:tbl>
              <a:tblPr/>
              <a:tblGrid>
                <a:gridCol w="7416824"/>
              </a:tblGrid>
              <a:tr h="0">
                <a:tc>
                  <a:txBody>
                    <a:bodyPr/>
                    <a:lstStyle/>
                    <a:p>
                      <a:pPr algn="l">
                        <a:lnSpc>
                          <a:spcPct val="115000"/>
                        </a:lnSpc>
                        <a:spcAft>
                          <a:spcPts val="0"/>
                        </a:spcAft>
                      </a:pPr>
                      <a:r>
                        <a:rPr lang="it-IT" sz="4000" b="1" i="1" dirty="0">
                          <a:effectLst>
                            <a:outerShdw blurRad="38100" dist="38100" dir="2700000" algn="tl">
                              <a:srgbClr val="000000">
                                <a:alpha val="43137"/>
                              </a:srgbClr>
                            </a:outerShdw>
                          </a:effectLst>
                          <a:latin typeface="Times New Roman"/>
                          <a:ea typeface="Calibri"/>
                          <a:cs typeface="Times New Roman"/>
                        </a:rPr>
                        <a:t>L’esperienza del deserto</a:t>
                      </a:r>
                      <a:r>
                        <a:rPr lang="it-IT" sz="4000" b="1" i="1" dirty="0" smtClean="0">
                          <a:effectLst>
                            <a:outerShdw blurRad="38100" dist="38100" dir="2700000" algn="tl">
                              <a:srgbClr val="000000">
                                <a:alpha val="43137"/>
                              </a:srgbClr>
                            </a:outerShdw>
                          </a:effectLst>
                          <a:latin typeface="Times New Roman"/>
                          <a:ea typeface="Calibri"/>
                          <a:cs typeface="Times New Roman"/>
                        </a:rPr>
                        <a:t>:</a:t>
                      </a:r>
                    </a:p>
                    <a:p>
                      <a:pPr algn="r">
                        <a:lnSpc>
                          <a:spcPct val="115000"/>
                        </a:lnSpc>
                        <a:spcAft>
                          <a:spcPts val="0"/>
                        </a:spcAft>
                      </a:pPr>
                      <a:r>
                        <a:rPr lang="it-IT" sz="4000" b="1" i="1" dirty="0" smtClean="0">
                          <a:solidFill>
                            <a:schemeClr val="accent2">
                              <a:lumMod val="50000"/>
                            </a:schemeClr>
                          </a:solidFill>
                          <a:effectLst>
                            <a:outerShdw blurRad="38100" dist="38100" dir="2700000" algn="tl">
                              <a:srgbClr val="000000">
                                <a:alpha val="43137"/>
                              </a:srgbClr>
                            </a:outerShdw>
                          </a:effectLst>
                          <a:latin typeface="Times New Roman"/>
                          <a:ea typeface="Calibri"/>
                          <a:cs typeface="Times New Roman"/>
                        </a:rPr>
                        <a:t>LE</a:t>
                      </a:r>
                      <a:r>
                        <a:rPr lang="it-IT" sz="4000" b="1" i="1" baseline="0" dirty="0" smtClean="0">
                          <a:solidFill>
                            <a:schemeClr val="accent2">
                              <a:lumMod val="50000"/>
                            </a:schemeClr>
                          </a:solidFill>
                          <a:effectLst>
                            <a:outerShdw blurRad="38100" dist="38100" dir="2700000" algn="tl">
                              <a:srgbClr val="000000">
                                <a:alpha val="43137"/>
                              </a:srgbClr>
                            </a:outerShdw>
                          </a:effectLst>
                          <a:latin typeface="Times New Roman"/>
                          <a:ea typeface="Calibri"/>
                          <a:cs typeface="Times New Roman"/>
                        </a:rPr>
                        <a:t> TENTAZIONI</a:t>
                      </a:r>
                      <a:r>
                        <a:rPr lang="it-IT" sz="4000" b="1" i="1" dirty="0" smtClean="0">
                          <a:effectLst>
                            <a:outerShdw blurRad="38100" dist="38100" dir="2700000" algn="tl">
                              <a:srgbClr val="000000">
                                <a:alpha val="43137"/>
                              </a:srgbClr>
                            </a:outerShdw>
                          </a:effectLst>
                          <a:latin typeface="Times New Roman"/>
                          <a:ea typeface="Calibri"/>
                          <a:cs typeface="Times New Roman"/>
                        </a:rPr>
                        <a:t> </a:t>
                      </a:r>
                    </a:p>
                  </a:txBody>
                  <a:tcPr marL="89535" marR="89535" marT="0" marB="0">
                    <a:lnL>
                      <a:noFill/>
                    </a:lnL>
                    <a:lnR>
                      <a:noFill/>
                    </a:lnR>
                    <a:lnT>
                      <a:noFill/>
                    </a:lnT>
                    <a:lnB>
                      <a:noFill/>
                    </a:lnB>
                  </a:tcPr>
                </a:tc>
              </a:tr>
            </a:tbl>
          </a:graphicData>
        </a:graphic>
      </p:graphicFrame>
      <p:pic>
        <p:nvPicPr>
          <p:cNvPr id="4" name="Picture 2" descr="http://www.sangiuseppemanfredonia.net/galleria/battistero/1tentazioni.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1156962">
            <a:off x="1043608" y="1916832"/>
            <a:ext cx="3960440" cy="343612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4644008" y="0"/>
            <a:ext cx="4211960" cy="6647974"/>
          </a:xfrm>
          <a:prstGeom prst="rect">
            <a:avLst/>
          </a:prstGeom>
        </p:spPr>
        <p:txBody>
          <a:bodyPr wrap="square">
            <a:spAutoFit/>
          </a:bodyPr>
          <a:lstStyle/>
          <a:p>
            <a:r>
              <a:rPr lang="it-IT" baseline="30000" dirty="0" err="1" smtClean="0">
                <a:hlinkClick r:id="rId2"/>
              </a:rPr>
              <a:t>Es</a:t>
            </a:r>
            <a:r>
              <a:rPr lang="it-IT" baseline="30000" dirty="0" smtClean="0">
                <a:hlinkClick r:id="rId2"/>
              </a:rPr>
              <a:t> 15,22-27</a:t>
            </a:r>
          </a:p>
          <a:p>
            <a:r>
              <a:rPr lang="it-IT" baseline="30000" dirty="0" smtClean="0">
                <a:hlinkClick r:id="rId2"/>
              </a:rPr>
              <a:t>22</a:t>
            </a:r>
            <a:r>
              <a:rPr lang="it-IT" dirty="0" smtClean="0"/>
              <a:t>Mosè fece partire Israele dal Mar Rosso ed essi avanzarono verso il deserto di </a:t>
            </a:r>
            <a:r>
              <a:rPr lang="it-IT" dirty="0" err="1" smtClean="0"/>
              <a:t>Sur</a:t>
            </a:r>
            <a:r>
              <a:rPr lang="it-IT" dirty="0" smtClean="0"/>
              <a:t>. Camminarono tre giorni nel deserto senza trovare acqua. </a:t>
            </a:r>
            <a:r>
              <a:rPr lang="it-IT" baseline="30000" dirty="0" smtClean="0"/>
              <a:t>23</a:t>
            </a:r>
            <a:r>
              <a:rPr lang="it-IT" dirty="0" smtClean="0"/>
              <a:t>Arrivarono a Mara, ma non potevano bere le acque di Mara, perché erano amare. Per questo furono chiamate Mara. </a:t>
            </a:r>
            <a:r>
              <a:rPr lang="it-IT" baseline="30000" dirty="0" smtClean="0"/>
              <a:t>24</a:t>
            </a:r>
            <a:r>
              <a:rPr lang="it-IT" dirty="0" smtClean="0"/>
              <a:t>Allora il popolo mormorò contro Mosè: "Che cosa berremo?". </a:t>
            </a:r>
            <a:r>
              <a:rPr lang="it-IT" baseline="30000" dirty="0" smtClean="0"/>
              <a:t>25</a:t>
            </a:r>
            <a:r>
              <a:rPr lang="it-IT" dirty="0" smtClean="0"/>
              <a:t>Egli invocò il Signore, il quale gli indicò un legno. Lo gettò nell'acqua e l'acqua divenne dolce. In quel luogo il Signore impose al popolo una legge e un diritto; in quel luogo lo mise alla prova. </a:t>
            </a:r>
            <a:r>
              <a:rPr lang="it-IT" baseline="30000" dirty="0" smtClean="0"/>
              <a:t>26</a:t>
            </a:r>
            <a:r>
              <a:rPr lang="it-IT" dirty="0" smtClean="0"/>
              <a:t>Disse: "Se tu darai ascolto alla voce del Signore, tuo Dio, e farai ciò che è retto ai suoi occhi, se tu presterai orecchio ai suoi ordini e osserverai tutte le sue leggi, io non t'infliggerò nessuna delle infermità che ho inflitto agli Egiziani, perché io sono il Signore, colui che ti guarisce!".</a:t>
            </a:r>
            <a:br>
              <a:rPr lang="it-IT" dirty="0" smtClean="0"/>
            </a:br>
            <a:r>
              <a:rPr lang="it-IT" baseline="30000" dirty="0" smtClean="0"/>
              <a:t>27</a:t>
            </a:r>
            <a:r>
              <a:rPr lang="it-IT" dirty="0" smtClean="0"/>
              <a:t>Poi arrivarono a </a:t>
            </a:r>
            <a:r>
              <a:rPr lang="it-IT" dirty="0" err="1" smtClean="0"/>
              <a:t>Elìm</a:t>
            </a:r>
            <a:r>
              <a:rPr lang="it-IT" dirty="0" smtClean="0"/>
              <a:t>, dove sono dodici sorgenti di acqua e settanta palme. Qui si accamparono presso l'acqua</a:t>
            </a:r>
            <a:endParaRPr lang="it-IT" dirty="0"/>
          </a:p>
        </p:txBody>
      </p:sp>
      <p:sp>
        <p:nvSpPr>
          <p:cNvPr id="4" name="Rettangolo 3"/>
          <p:cNvSpPr/>
          <p:nvPr/>
        </p:nvSpPr>
        <p:spPr>
          <a:xfrm>
            <a:off x="539552" y="548680"/>
            <a:ext cx="3950417" cy="954107"/>
          </a:xfrm>
          <a:prstGeom prst="rect">
            <a:avLst/>
          </a:prstGeom>
          <a:noFill/>
        </p:spPr>
        <p:txBody>
          <a:bodyPr wrap="square" lIns="91440" tIns="45720" rIns="91440" bIns="45720">
            <a:spAutoFit/>
          </a:bodyPr>
          <a:lstStyle/>
          <a:p>
            <a:pPr algn="ctr"/>
            <a:r>
              <a:rPr lang="it-IT" sz="2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La mormorazione </a:t>
            </a:r>
          </a:p>
          <a:p>
            <a:pPr algn="ctr"/>
            <a:r>
              <a:rPr lang="it-IT" sz="2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per l’acqua</a:t>
            </a:r>
            <a:endParaRPr lang="it-IT" sz="2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79874" name="Picture 2" descr="http://unacasasullaroccia.files.wordpress.com/2012/07/imagescah197u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483768" y="4581128"/>
            <a:ext cx="1790700" cy="1905000"/>
          </a:xfrm>
          <a:prstGeom prst="rect">
            <a:avLst/>
          </a:prstGeom>
          <a:noFill/>
        </p:spPr>
      </p:pic>
      <p:pic>
        <p:nvPicPr>
          <p:cNvPr id="79876" name="Picture 4" descr="http://upload.wikimedia.org/wikipedia/commons/c/c8/Mos%C3%A8_addolcisce_le_acque_di_Mara_%28Moretto%2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7544" y="1844824"/>
            <a:ext cx="1943100" cy="415290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43608" y="548680"/>
            <a:ext cx="7830616" cy="4985980"/>
          </a:xfrm>
          <a:prstGeom prst="rect">
            <a:avLst/>
          </a:prstGeom>
        </p:spPr>
        <p:txBody>
          <a:bodyPr wrap="square">
            <a:spAutoFit/>
          </a:bodyPr>
          <a:lstStyle/>
          <a:p>
            <a:r>
              <a:rPr lang="it-IT" baseline="30000" dirty="0" err="1" smtClean="0">
                <a:hlinkClick r:id="rId2"/>
              </a:rPr>
              <a:t>Es</a:t>
            </a:r>
            <a:r>
              <a:rPr lang="it-IT" baseline="30000" dirty="0" smtClean="0">
                <a:hlinkClick r:id="rId2"/>
              </a:rPr>
              <a:t> 17,1-7</a:t>
            </a:r>
          </a:p>
          <a:p>
            <a:r>
              <a:rPr lang="it-IT" baseline="30000" dirty="0" smtClean="0">
                <a:hlinkClick r:id="rId2"/>
              </a:rPr>
              <a:t>1</a:t>
            </a:r>
            <a:r>
              <a:rPr lang="it-IT" dirty="0" smtClean="0"/>
              <a:t>Tutta la comunità degli Israeliti levò le tende dal deserto di Sin, camminando di tappa in tappa, secondo l'ordine del Signore, e si accampò a </a:t>
            </a:r>
            <a:r>
              <a:rPr lang="it-IT" dirty="0" err="1" smtClean="0"/>
              <a:t>Refidìm</a:t>
            </a:r>
            <a:r>
              <a:rPr lang="it-IT" dirty="0" smtClean="0"/>
              <a:t>. Ma non c'era acqua da bere per il popolo. </a:t>
            </a:r>
          </a:p>
          <a:p>
            <a:endParaRPr lang="it-IT" baseline="30000" dirty="0" smtClean="0"/>
          </a:p>
          <a:p>
            <a:r>
              <a:rPr lang="it-IT" baseline="30000" dirty="0" smtClean="0"/>
              <a:t>2</a:t>
            </a:r>
            <a:r>
              <a:rPr lang="it-IT" dirty="0" smtClean="0"/>
              <a:t>Il popolo protestò contro Mosè: "Dateci acqua da bere!". Mosè disse loro: "Perché protestate con me? Perché mettete alla prova il Signore?". </a:t>
            </a:r>
          </a:p>
          <a:p>
            <a:endParaRPr lang="it-IT" baseline="30000" dirty="0" smtClean="0"/>
          </a:p>
          <a:p>
            <a:r>
              <a:rPr lang="it-IT" baseline="30000" dirty="0" smtClean="0"/>
              <a:t>3</a:t>
            </a:r>
            <a:r>
              <a:rPr lang="it-IT" dirty="0" smtClean="0"/>
              <a:t>In quel luogo il popolo soffriva la sete per mancanza di acqua; il popolo mormorò contro Mosè e disse: "Perché ci hai fatto salire dall'Egitto per far morire di sete noi, i nostri figli e il nostro bestiame?". </a:t>
            </a:r>
            <a:r>
              <a:rPr lang="it-IT" baseline="30000" dirty="0" smtClean="0"/>
              <a:t>4</a:t>
            </a:r>
            <a:r>
              <a:rPr lang="it-IT" dirty="0" smtClean="0"/>
              <a:t>Allora Mosè gridò al Signore, dicendo: "Che cosa farò io per questo popolo? Ancora un poco e mi lapideranno!". </a:t>
            </a:r>
            <a:r>
              <a:rPr lang="it-IT" baseline="30000" dirty="0" smtClean="0"/>
              <a:t>5</a:t>
            </a:r>
          </a:p>
          <a:p>
            <a:endParaRPr lang="it-IT" baseline="30000" dirty="0" smtClean="0"/>
          </a:p>
          <a:p>
            <a:r>
              <a:rPr lang="it-IT" dirty="0" smtClean="0"/>
              <a:t>Il Signore disse a Mosè: "Passa davanti al popolo e prendi con te alcuni anziani d'Israele. Prendi in mano il bastone con cui hai percosso il Nilo, e va'! </a:t>
            </a:r>
            <a:r>
              <a:rPr lang="it-IT" baseline="30000" dirty="0" smtClean="0"/>
              <a:t>6</a:t>
            </a:r>
            <a:r>
              <a:rPr lang="it-IT" dirty="0" smtClean="0"/>
              <a:t>Ecco, io starò davanti a te là sulla roccia, sull'</a:t>
            </a:r>
            <a:r>
              <a:rPr lang="it-IT" dirty="0" err="1" smtClean="0"/>
              <a:t>Oreb</a:t>
            </a:r>
            <a:r>
              <a:rPr lang="it-IT" dirty="0" smtClean="0"/>
              <a:t>; tu batterai sulla roccia: ne uscirà acqua e il popolo berrà". Mosè fece così, sotto gli occhi degli anziani d'Israele. </a:t>
            </a:r>
            <a:r>
              <a:rPr lang="it-IT" baseline="30000" dirty="0" smtClean="0">
                <a:hlinkClick r:id="rId2"/>
              </a:rPr>
              <a:t>7</a:t>
            </a:r>
            <a:r>
              <a:rPr lang="it-IT" dirty="0" smtClean="0"/>
              <a:t>E chiamò quel luogo Massa e </a:t>
            </a:r>
            <a:r>
              <a:rPr lang="it-IT" dirty="0" err="1" smtClean="0"/>
              <a:t>Merìba</a:t>
            </a:r>
            <a:r>
              <a:rPr lang="it-IT" dirty="0" smtClean="0"/>
              <a:t>, a causa della protesta degli Israeliti e perché misero alla prova il Signore, dicendo: "Il Signore è in mezzo a noi sì o no?".</a:t>
            </a:r>
            <a:endParaRPr lang="it-IT"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cdn.comefaretutto.com/wp-content/uploads/2011/01/piangere-tagliando-le-cipolle.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1406" y="90497"/>
            <a:ext cx="2728632" cy="2690431"/>
          </a:xfrm>
          <a:prstGeom prst="rect">
            <a:avLst/>
          </a:prstGeom>
          <a:noFill/>
        </p:spPr>
      </p:pic>
      <p:sp>
        <p:nvSpPr>
          <p:cNvPr id="4097" name="Rectangle 1"/>
          <p:cNvSpPr>
            <a:spLocks noChangeArrowheads="1"/>
          </p:cNvSpPr>
          <p:nvPr/>
        </p:nvSpPr>
        <p:spPr bwMode="auto">
          <a:xfrm>
            <a:off x="2627784" y="272424"/>
            <a:ext cx="6516216"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err="1" smtClean="0">
                <a:ln>
                  <a:noFill/>
                </a:ln>
                <a:solidFill>
                  <a:schemeClr val="tx1"/>
                </a:solidFill>
                <a:effectLst/>
                <a:latin typeface="Arial" charset="0"/>
                <a:cs typeface="Arial" charset="0"/>
              </a:rPr>
              <a:t>Nm</a:t>
            </a:r>
            <a:r>
              <a:rPr kumimoji="0" lang="it-IT" sz="1800" b="0" i="0" u="none" strike="noStrike" cap="none" normalizeH="0" baseline="0" dirty="0" smtClean="0">
                <a:ln>
                  <a:noFill/>
                </a:ln>
                <a:solidFill>
                  <a:schemeClr val="tx1"/>
                </a:solidFill>
                <a:effectLst/>
                <a:latin typeface="Arial" charset="0"/>
                <a:cs typeface="Arial" charset="0"/>
              </a:rPr>
              <a:t> 11,5</a:t>
            </a:r>
          </a:p>
          <a:p>
            <a:pPr marL="457200" marR="0" lvl="1"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charset="0"/>
              <a:cs typeface="Arial" charset="0"/>
            </a:endParaRP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charset="0"/>
                <a:cs typeface="Arial" charset="0"/>
              </a:rPr>
              <a:t>Ora il popolo cominciò a lamentarsi aspramente agli orecchi del Signore. Li udì il Signore e la sua ira si accese: il fuoco del Signore divampò in mezzo a loro e divorò un'estremità dell'accampamento. </a:t>
            </a:r>
            <a:r>
              <a:rPr kumimoji="0" lang="it-IT" sz="1800" b="0" i="0" u="none" strike="noStrike" cap="none" normalizeH="0" baseline="30000" dirty="0" smtClean="0">
                <a:ln>
                  <a:noFill/>
                </a:ln>
                <a:solidFill>
                  <a:schemeClr val="tx1"/>
                </a:solidFill>
                <a:effectLst/>
                <a:latin typeface="Arial" charset="0"/>
                <a:cs typeface="Arial" charset="0"/>
              </a:rPr>
              <a:t>2</a:t>
            </a:r>
            <a:r>
              <a:rPr kumimoji="0" lang="it-IT" sz="1800" b="0" i="0" u="none" strike="noStrike" cap="none" normalizeH="0" baseline="0" dirty="0" smtClean="0">
                <a:ln>
                  <a:noFill/>
                </a:ln>
                <a:solidFill>
                  <a:schemeClr val="tx1"/>
                </a:solidFill>
                <a:effectLst/>
                <a:latin typeface="Arial" charset="0"/>
                <a:cs typeface="Arial" charset="0"/>
              </a:rPr>
              <a:t>Il popolo gridò a Mosè; </a:t>
            </a:r>
            <a:r>
              <a:rPr kumimoji="0" lang="it-IT" sz="1800" b="0" i="0" u="none" strike="noStrike" cap="none" normalizeH="0" baseline="0" dirty="0" err="1" smtClean="0">
                <a:ln>
                  <a:noFill/>
                </a:ln>
                <a:solidFill>
                  <a:schemeClr val="tx1"/>
                </a:solidFill>
                <a:effectLst/>
                <a:latin typeface="Arial" charset="0"/>
                <a:cs typeface="Arial" charset="0"/>
              </a:rPr>
              <a:t>Mosè</a:t>
            </a:r>
            <a:r>
              <a:rPr kumimoji="0" lang="it-IT" sz="1800" b="0" i="0" u="none" strike="noStrike" cap="none" normalizeH="0" baseline="0" dirty="0" smtClean="0">
                <a:ln>
                  <a:noFill/>
                </a:ln>
                <a:solidFill>
                  <a:schemeClr val="tx1"/>
                </a:solidFill>
                <a:effectLst/>
                <a:latin typeface="Arial" charset="0"/>
                <a:cs typeface="Arial" charset="0"/>
              </a:rPr>
              <a:t> pregò il Signore e il fuoco si spense. </a:t>
            </a:r>
            <a:r>
              <a:rPr kumimoji="0" lang="it-IT" sz="1800" b="0" i="0" u="none" strike="noStrike" cap="none" normalizeH="0" baseline="30000" dirty="0" smtClean="0">
                <a:ln>
                  <a:noFill/>
                </a:ln>
                <a:solidFill>
                  <a:schemeClr val="tx1"/>
                </a:solidFill>
                <a:effectLst/>
                <a:latin typeface="Arial" charset="0"/>
                <a:cs typeface="Arial" charset="0"/>
                <a:hlinkClick r:id="rId3"/>
              </a:rPr>
              <a:t>3</a:t>
            </a:r>
            <a:r>
              <a:rPr kumimoji="0" lang="it-IT" sz="1800" b="0" i="0" u="none" strike="noStrike" cap="none" normalizeH="0" baseline="0" dirty="0" smtClean="0">
                <a:ln>
                  <a:noFill/>
                </a:ln>
                <a:solidFill>
                  <a:schemeClr val="tx1"/>
                </a:solidFill>
                <a:effectLst/>
                <a:latin typeface="Arial" charset="0"/>
                <a:cs typeface="Arial" charset="0"/>
              </a:rPr>
              <a:t>Quel luogo fu chiamato </a:t>
            </a:r>
            <a:r>
              <a:rPr kumimoji="0" lang="it-IT" sz="1800" b="0" i="0" u="none" strike="noStrike" cap="none" normalizeH="0" baseline="0" dirty="0" err="1" smtClean="0">
                <a:ln>
                  <a:noFill/>
                </a:ln>
                <a:solidFill>
                  <a:schemeClr val="tx1"/>
                </a:solidFill>
                <a:effectLst/>
                <a:latin typeface="Arial" charset="0"/>
                <a:cs typeface="Arial" charset="0"/>
              </a:rPr>
              <a:t>Taberà</a:t>
            </a:r>
            <a:r>
              <a:rPr kumimoji="0" lang="it-IT" sz="1800" b="0" i="0" u="none" strike="noStrike" cap="none" normalizeH="0" baseline="0" dirty="0" smtClean="0">
                <a:ln>
                  <a:noFill/>
                </a:ln>
                <a:solidFill>
                  <a:schemeClr val="tx1"/>
                </a:solidFill>
                <a:effectLst/>
                <a:latin typeface="Arial" charset="0"/>
                <a:cs typeface="Arial" charset="0"/>
              </a:rPr>
              <a:t>, perché il fuoco del Signore era divampato fra loro.</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charset="0"/>
                <a:cs typeface="Arial" charset="0"/>
              </a:rPr>
              <a:t/>
            </a:r>
            <a:br>
              <a:rPr kumimoji="0" lang="it-IT" sz="1800" b="0" i="0" u="none" strike="noStrike" cap="none" normalizeH="0" baseline="0" dirty="0" smtClean="0">
                <a:ln>
                  <a:noFill/>
                </a:ln>
                <a:solidFill>
                  <a:schemeClr val="tx1"/>
                </a:solidFill>
                <a:effectLst/>
                <a:latin typeface="Arial" charset="0"/>
                <a:cs typeface="Arial" charset="0"/>
              </a:rPr>
            </a:br>
            <a:r>
              <a:rPr kumimoji="0" lang="it-IT" sz="1800" b="0" i="0" u="none" strike="noStrike" cap="none" normalizeH="0" baseline="30000" dirty="0" smtClean="0">
                <a:ln>
                  <a:noFill/>
                </a:ln>
                <a:solidFill>
                  <a:schemeClr val="tx1"/>
                </a:solidFill>
                <a:effectLst/>
                <a:latin typeface="Arial" charset="0"/>
                <a:cs typeface="Arial" charset="0"/>
              </a:rPr>
              <a:t>4</a:t>
            </a:r>
            <a:r>
              <a:rPr kumimoji="0" lang="it-IT" sz="1800" b="0" i="0" u="none" strike="noStrike" cap="none" normalizeH="0" baseline="0" dirty="0" smtClean="0">
                <a:ln>
                  <a:noFill/>
                </a:ln>
                <a:solidFill>
                  <a:schemeClr val="tx1"/>
                </a:solidFill>
                <a:effectLst/>
                <a:latin typeface="Arial" charset="0"/>
                <a:cs typeface="Arial" charset="0"/>
              </a:rPr>
              <a:t>La gente raccogliticcia, in mezzo a loro, fu presa da grande bramosia, e anche gli Israeliti ripresero a piangere e dissero: "Chi ci darà carne da mangiare? </a:t>
            </a:r>
            <a:r>
              <a:rPr kumimoji="0" lang="it-IT" sz="1800" b="0" i="0" u="none" strike="noStrike" cap="none" normalizeH="0" baseline="30000" dirty="0" smtClean="0">
                <a:ln>
                  <a:noFill/>
                </a:ln>
                <a:solidFill>
                  <a:schemeClr val="tx1"/>
                </a:solidFill>
                <a:effectLst/>
                <a:latin typeface="Arial" charset="0"/>
                <a:cs typeface="Arial" charset="0"/>
              </a:rPr>
              <a:t>5</a:t>
            </a:r>
            <a:r>
              <a:rPr kumimoji="0" lang="it-IT" sz="1800" b="0" i="0" u="none" strike="noStrike" cap="none" normalizeH="0" baseline="0" dirty="0" smtClean="0">
                <a:ln>
                  <a:noFill/>
                </a:ln>
                <a:solidFill>
                  <a:schemeClr val="tx1"/>
                </a:solidFill>
                <a:effectLst/>
                <a:latin typeface="Arial" charset="0"/>
                <a:cs typeface="Arial" charset="0"/>
              </a:rPr>
              <a:t>Ci ricordiamo dei pesci che mangiavamo in Egitto gratuitamente, dei cetrioli, dei cocomeri, dei porri, delle cipolle e dell'aglio. </a:t>
            </a:r>
            <a:r>
              <a:rPr kumimoji="0" lang="it-IT" sz="1800" b="0" i="0" u="none" strike="noStrike" cap="none" normalizeH="0" baseline="30000" dirty="0" smtClean="0">
                <a:ln>
                  <a:noFill/>
                </a:ln>
                <a:solidFill>
                  <a:schemeClr val="tx1"/>
                </a:solidFill>
                <a:effectLst/>
                <a:latin typeface="Arial" charset="0"/>
                <a:cs typeface="Arial" charset="0"/>
                <a:hlinkClick r:id="rId3"/>
              </a:rPr>
              <a:t>6</a:t>
            </a:r>
            <a:r>
              <a:rPr kumimoji="0" lang="it-IT" sz="1800" b="0" i="0" u="none" strike="noStrike" cap="none" normalizeH="0" baseline="0" dirty="0" smtClean="0">
                <a:ln>
                  <a:noFill/>
                </a:ln>
                <a:solidFill>
                  <a:schemeClr val="tx1"/>
                </a:solidFill>
                <a:effectLst/>
                <a:latin typeface="Arial" charset="0"/>
                <a:cs typeface="Arial" charset="0"/>
              </a:rPr>
              <a:t>Ora la nostra gola inaridisce; non c'è più nulla, i nostri occhi non vedono altro che questa manna".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cdn.comefaretutto.com/wp-content/uploads/2011/01/piangere-tagliando-le-cipolle.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1406" y="90497"/>
            <a:ext cx="4762500" cy="4695825"/>
          </a:xfrm>
          <a:prstGeom prst="rect">
            <a:avLst/>
          </a:prstGeom>
          <a:noFill/>
        </p:spPr>
      </p:pic>
      <p:pic>
        <p:nvPicPr>
          <p:cNvPr id="7172" name="Picture 4" descr="http://www.pianetabimbi.it/sp_img/cipolla.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643702" y="4500570"/>
            <a:ext cx="2238375" cy="2047876"/>
          </a:xfrm>
          <a:prstGeom prst="rect">
            <a:avLst/>
          </a:prstGeom>
          <a:noFill/>
        </p:spPr>
      </p:pic>
      <p:sp>
        <p:nvSpPr>
          <p:cNvPr id="26625" name="Rectangle 1"/>
          <p:cNvSpPr>
            <a:spLocks noChangeArrowheads="1"/>
          </p:cNvSpPr>
          <p:nvPr/>
        </p:nvSpPr>
        <p:spPr bwMode="auto">
          <a:xfrm>
            <a:off x="357158" y="4857760"/>
            <a:ext cx="600076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it-IT" sz="1400" dirty="0" smtClean="0">
                <a:solidFill>
                  <a:prstClr val="black"/>
                </a:solidFill>
                <a:latin typeface="Times New Roman" pitchFamily="18" charset="0"/>
                <a:ea typeface="Calibri" pitchFamily="34" charset="0"/>
                <a:cs typeface="Times New Roman" pitchFamily="18" charset="0"/>
              </a:rPr>
              <a:t>Perch</a:t>
            </a:r>
            <a:r>
              <a:rPr lang="it-IT" sz="1400" dirty="0" smtClean="0">
                <a:solidFill>
                  <a:prstClr val="black"/>
                </a:solidFill>
                <a:ea typeface="Calibri" pitchFamily="34" charset="0"/>
                <a:cs typeface="Times New Roman" pitchFamily="18" charset="0"/>
              </a:rPr>
              <a:t>é</a:t>
            </a:r>
            <a:r>
              <a:rPr lang="it-IT" sz="1400" dirty="0" smtClean="0">
                <a:solidFill>
                  <a:prstClr val="black"/>
                </a:solidFill>
                <a:latin typeface="Times New Roman" pitchFamily="18" charset="0"/>
                <a:ea typeface="Calibri" pitchFamily="34" charset="0"/>
                <a:cs typeface="Times New Roman" pitchFamily="18" charset="0"/>
              </a:rPr>
              <a:t> il popolo rimpiange l</a:t>
            </a:r>
            <a:r>
              <a:rPr lang="it-IT" sz="1400" dirty="0" smtClean="0">
                <a:solidFill>
                  <a:prstClr val="black"/>
                </a:solidFill>
                <a:ea typeface="Calibri" pitchFamily="34" charset="0"/>
                <a:cs typeface="Times New Roman" pitchFamily="18" charset="0"/>
              </a:rPr>
              <a:t>’</a:t>
            </a:r>
            <a:r>
              <a:rPr lang="it-IT" sz="1400" dirty="0" smtClean="0">
                <a:solidFill>
                  <a:prstClr val="black"/>
                </a:solidFill>
                <a:latin typeface="Times New Roman" pitchFamily="18" charset="0"/>
                <a:ea typeface="Calibri" pitchFamily="34" charset="0"/>
                <a:cs typeface="Times New Roman" pitchFamily="18" charset="0"/>
              </a:rPr>
              <a:t>Egitto? </a:t>
            </a:r>
          </a:p>
          <a:p>
            <a:pPr eaLnBrk="0" fontAlgn="base" hangingPunct="0">
              <a:spcBef>
                <a:spcPct val="0"/>
              </a:spcBef>
              <a:spcAft>
                <a:spcPct val="0"/>
              </a:spcAft>
            </a:pPr>
            <a:r>
              <a:rPr lang="it-IT" sz="1400" dirty="0" smtClean="0">
                <a:solidFill>
                  <a:prstClr val="black"/>
                </a:solidFill>
                <a:latin typeface="Times New Roman" pitchFamily="18" charset="0"/>
                <a:ea typeface="Calibri" pitchFamily="34" charset="0"/>
                <a:cs typeface="Times New Roman" pitchFamily="18" charset="0"/>
              </a:rPr>
              <a:t>Avrebbe fatto una scelta giusta se fosse tornato indietro? Perch</a:t>
            </a:r>
            <a:r>
              <a:rPr lang="it-IT" sz="1400" dirty="0" smtClean="0">
                <a:solidFill>
                  <a:prstClr val="black"/>
                </a:solidFill>
                <a:ea typeface="Calibri" pitchFamily="34" charset="0"/>
                <a:cs typeface="Times New Roman" pitchFamily="18" charset="0"/>
              </a:rPr>
              <a:t>é</a:t>
            </a:r>
            <a:r>
              <a:rPr lang="it-IT" sz="1400" dirty="0" smtClean="0">
                <a:solidFill>
                  <a:prstClr val="black"/>
                </a:solidFill>
                <a:latin typeface="Times New Roman" pitchFamily="18" charset="0"/>
                <a:ea typeface="Calibri" pitchFamily="34" charset="0"/>
                <a:cs typeface="Times New Roman" pitchFamily="18" charset="0"/>
              </a:rPr>
              <a:t>?</a:t>
            </a:r>
          </a:p>
          <a:p>
            <a:pPr eaLnBrk="0" fontAlgn="base" hangingPunct="0">
              <a:spcBef>
                <a:spcPct val="0"/>
              </a:spcBef>
              <a:spcAft>
                <a:spcPct val="0"/>
              </a:spcAft>
            </a:pPr>
            <a:r>
              <a:rPr lang="it-IT" sz="1400" dirty="0" smtClean="0">
                <a:solidFill>
                  <a:prstClr val="black"/>
                </a:solidFill>
                <a:latin typeface="Times New Roman" pitchFamily="18" charset="0"/>
                <a:ea typeface="Calibri" pitchFamily="34" charset="0"/>
                <a:cs typeface="Times New Roman" pitchFamily="18" charset="0"/>
              </a:rPr>
              <a:t>A voi non vi </a:t>
            </a:r>
            <a:r>
              <a:rPr lang="it-IT" sz="1400" dirty="0" smtClean="0">
                <a:solidFill>
                  <a:prstClr val="black"/>
                </a:solidFill>
                <a:ea typeface="Calibri" pitchFamily="34" charset="0"/>
                <a:cs typeface="Times New Roman" pitchFamily="18" charset="0"/>
              </a:rPr>
              <a:t>è</a:t>
            </a:r>
            <a:r>
              <a:rPr lang="it-IT" sz="1400" dirty="0" smtClean="0">
                <a:solidFill>
                  <a:prstClr val="black"/>
                </a:solidFill>
                <a:latin typeface="Times New Roman" pitchFamily="18" charset="0"/>
                <a:ea typeface="Calibri" pitchFamily="34" charset="0"/>
                <a:cs typeface="Times New Roman" pitchFamily="18" charset="0"/>
              </a:rPr>
              <a:t> mai capitato di pensare che quelli che non credono in Dio vivono meglio di Dio? Perch</a:t>
            </a:r>
            <a:r>
              <a:rPr lang="it-IT" sz="1400" dirty="0" smtClean="0">
                <a:solidFill>
                  <a:prstClr val="black"/>
                </a:solidFill>
                <a:ea typeface="Calibri" pitchFamily="34" charset="0"/>
                <a:cs typeface="Times New Roman" pitchFamily="18" charset="0"/>
              </a:rPr>
              <a:t>é</a:t>
            </a:r>
            <a:r>
              <a:rPr lang="it-IT" sz="1400" dirty="0" smtClean="0">
                <a:solidFill>
                  <a:prstClr val="black"/>
                </a:solidFill>
                <a:latin typeface="Times New Roman" pitchFamily="18" charset="0"/>
                <a:ea typeface="Calibri" pitchFamily="34" charset="0"/>
                <a:cs typeface="Times New Roman" pitchFamily="18" charset="0"/>
              </a:rPr>
              <a:t>?</a:t>
            </a:r>
            <a:endParaRPr lang="it-IT" sz="1400" dirty="0" smtClean="0">
              <a:solidFill>
                <a:prstClr val="black"/>
              </a:solidFill>
              <a:latin typeface="Arial" pitchFamily="34" charset="0"/>
              <a:cs typeface="Arial" pitchFamily="34" charset="0"/>
            </a:endParaRPr>
          </a:p>
          <a:p>
            <a:pPr eaLnBrk="0" fontAlgn="base" hangingPunct="0">
              <a:spcBef>
                <a:spcPct val="0"/>
              </a:spcBef>
              <a:spcAft>
                <a:spcPct val="0"/>
              </a:spcAft>
            </a:pPr>
            <a:r>
              <a:rPr lang="it-IT" sz="1400" b="1" dirty="0" smtClean="0">
                <a:solidFill>
                  <a:prstClr val="black"/>
                </a:solidFill>
                <a:latin typeface="Times New Roman" pitchFamily="18" charset="0"/>
                <a:ea typeface="Calibri" pitchFamily="34" charset="0"/>
                <a:cs typeface="Times New Roman" pitchFamily="18" charset="0"/>
              </a:rPr>
              <a:t>“Come ci comportiamo di fronte alle difficolt</a:t>
            </a:r>
            <a:r>
              <a:rPr lang="it-IT" sz="1400" b="1" dirty="0" smtClean="0">
                <a:solidFill>
                  <a:prstClr val="black"/>
                </a:solidFill>
                <a:ea typeface="Calibri" pitchFamily="34" charset="0"/>
                <a:cs typeface="Times New Roman" pitchFamily="18" charset="0"/>
              </a:rPr>
              <a:t>à</a:t>
            </a:r>
            <a:r>
              <a:rPr lang="it-IT" sz="1400" b="1" dirty="0" smtClean="0">
                <a:solidFill>
                  <a:prstClr val="black"/>
                </a:solidFill>
                <a:latin typeface="Times New Roman" pitchFamily="18" charset="0"/>
                <a:ea typeface="Calibri" pitchFamily="34" charset="0"/>
                <a:cs typeface="Times New Roman" pitchFamily="18" charset="0"/>
              </a:rPr>
              <a:t>?”: </a:t>
            </a:r>
            <a:r>
              <a:rPr lang="it-IT" sz="1400" dirty="0" smtClean="0">
                <a:solidFill>
                  <a:prstClr val="black"/>
                </a:solidFill>
                <a:latin typeface="Times New Roman" pitchFamily="18" charset="0"/>
                <a:ea typeface="Calibri" pitchFamily="34" charset="0"/>
                <a:cs typeface="Times New Roman" pitchFamily="18" charset="0"/>
              </a:rPr>
              <a:t>                                                                                                           -torniamo indietro/andiamo avanti?                                                                                                                              -ci fidiamo/mettiamo in dubbio?                                                                                                                                   -brontoliamo e incolpiamo gli altri/perseveriamo?</a:t>
            </a:r>
            <a:endParaRPr lang="it-IT" sz="1400" dirty="0" smtClean="0">
              <a:solidFill>
                <a:prstClr val="black"/>
              </a:solidFill>
              <a:latin typeface="Arial" pitchFamily="34" charset="0"/>
              <a:cs typeface="Arial" pitchFamily="34" charset="0"/>
            </a:endParaRPr>
          </a:p>
        </p:txBody>
      </p:sp>
      <p:sp>
        <p:nvSpPr>
          <p:cNvPr id="5" name="Rettangolo 4"/>
          <p:cNvSpPr/>
          <p:nvPr/>
        </p:nvSpPr>
        <p:spPr>
          <a:xfrm>
            <a:off x="4857752" y="214290"/>
            <a:ext cx="4071934" cy="923330"/>
          </a:xfrm>
          <a:prstGeom prst="rect">
            <a:avLst/>
          </a:prstGeom>
        </p:spPr>
        <p:txBody>
          <a:bodyPr wrap="square">
            <a:spAutoFit/>
          </a:bodyPr>
          <a:lstStyle/>
          <a:p>
            <a:pPr fontAlgn="base">
              <a:spcBef>
                <a:spcPct val="0"/>
              </a:spcBef>
              <a:spcAft>
                <a:spcPct val="0"/>
              </a:spcAft>
            </a:pPr>
            <a:r>
              <a:rPr lang="it-IT" dirty="0" smtClean="0">
                <a:solidFill>
                  <a:prstClr val="black"/>
                </a:solidFill>
                <a:latin typeface="Times New Roman" pitchFamily="18" charset="0"/>
                <a:ea typeface="Calibri" pitchFamily="34" charset="0"/>
                <a:cs typeface="Times New Roman" pitchFamily="18" charset="0"/>
              </a:rPr>
              <a:t>Il popolo si domanda: </a:t>
            </a:r>
          </a:p>
          <a:p>
            <a:pPr fontAlgn="base">
              <a:spcBef>
                <a:spcPct val="0"/>
              </a:spcBef>
              <a:spcAft>
                <a:spcPct val="0"/>
              </a:spcAft>
            </a:pPr>
            <a:r>
              <a:rPr lang="it-IT" dirty="0" smtClean="0">
                <a:solidFill>
                  <a:prstClr val="black"/>
                </a:solidFill>
                <a:latin typeface="Times New Roman" pitchFamily="18" charset="0"/>
                <a:ea typeface="Calibri" pitchFamily="34" charset="0"/>
                <a:cs typeface="Times New Roman" pitchFamily="18" charset="0"/>
              </a:rPr>
              <a:t>“</a:t>
            </a:r>
            <a:r>
              <a:rPr lang="it-IT" b="1" dirty="0" smtClean="0">
                <a:solidFill>
                  <a:prstClr val="black"/>
                </a:solidFill>
                <a:latin typeface="Times New Roman" pitchFamily="18" charset="0"/>
                <a:ea typeface="Calibri" pitchFamily="34" charset="0"/>
                <a:cs typeface="Times New Roman" pitchFamily="18" charset="0"/>
              </a:rPr>
              <a:t>Il Signore </a:t>
            </a:r>
            <a:r>
              <a:rPr lang="it-IT" b="1" dirty="0" smtClean="0">
                <a:solidFill>
                  <a:prstClr val="black"/>
                </a:solidFill>
                <a:ea typeface="Calibri" pitchFamily="34" charset="0"/>
                <a:cs typeface="Times New Roman" pitchFamily="18" charset="0"/>
              </a:rPr>
              <a:t>è</a:t>
            </a:r>
            <a:r>
              <a:rPr lang="it-IT" b="1" dirty="0" smtClean="0">
                <a:solidFill>
                  <a:prstClr val="black"/>
                </a:solidFill>
                <a:latin typeface="Times New Roman" pitchFamily="18" charset="0"/>
                <a:ea typeface="Calibri" pitchFamily="34" charset="0"/>
                <a:cs typeface="Times New Roman" pitchFamily="18" charset="0"/>
              </a:rPr>
              <a:t> in mezzo a noi: s</a:t>
            </a:r>
            <a:r>
              <a:rPr lang="it-IT" b="1" dirty="0" smtClean="0">
                <a:solidFill>
                  <a:prstClr val="black"/>
                </a:solidFill>
                <a:ea typeface="Calibri" pitchFamily="34" charset="0"/>
                <a:cs typeface="Times New Roman" pitchFamily="18" charset="0"/>
              </a:rPr>
              <a:t>ì</a:t>
            </a:r>
            <a:r>
              <a:rPr lang="it-IT" b="1" dirty="0" smtClean="0">
                <a:solidFill>
                  <a:prstClr val="black"/>
                </a:solidFill>
                <a:latin typeface="Times New Roman" pitchFamily="18" charset="0"/>
                <a:ea typeface="Calibri" pitchFamily="34" charset="0"/>
                <a:cs typeface="Times New Roman" pitchFamily="18" charset="0"/>
              </a:rPr>
              <a:t> o no?</a:t>
            </a:r>
            <a:r>
              <a:rPr lang="it-IT" dirty="0" smtClean="0">
                <a:solidFill>
                  <a:prstClr val="black"/>
                </a:solidFill>
                <a:latin typeface="Times New Roman" pitchFamily="18" charset="0"/>
                <a:ea typeface="Calibri" pitchFamily="34" charset="0"/>
                <a:cs typeface="Times New Roman" pitchFamily="18" charset="0"/>
              </a:rPr>
              <a:t>” </a:t>
            </a:r>
          </a:p>
          <a:p>
            <a:pPr algn="r" fontAlgn="base">
              <a:spcBef>
                <a:spcPct val="0"/>
              </a:spcBef>
              <a:spcAft>
                <a:spcPct val="0"/>
              </a:spcAft>
            </a:pPr>
            <a:r>
              <a:rPr lang="it-IT" dirty="0" smtClean="0">
                <a:solidFill>
                  <a:prstClr val="black"/>
                </a:solidFill>
                <a:latin typeface="Times New Roman" pitchFamily="18" charset="0"/>
                <a:ea typeface="Calibri" pitchFamily="34" charset="0"/>
                <a:cs typeface="Times New Roman" pitchFamily="18" charset="0"/>
              </a:rPr>
              <a:t>(Esodo 17,7). </a:t>
            </a:r>
          </a:p>
        </p:txBody>
      </p:sp>
      <p:sp>
        <p:nvSpPr>
          <p:cNvPr id="6" name="Rettangolo 5"/>
          <p:cNvSpPr/>
          <p:nvPr/>
        </p:nvSpPr>
        <p:spPr>
          <a:xfrm>
            <a:off x="4857752" y="1643050"/>
            <a:ext cx="4286248" cy="1200329"/>
          </a:xfrm>
          <a:prstGeom prst="rect">
            <a:avLst/>
          </a:prstGeom>
        </p:spPr>
        <p:txBody>
          <a:bodyPr wrap="square">
            <a:spAutoFit/>
          </a:bodyPr>
          <a:lstStyle/>
          <a:p>
            <a:pPr fontAlgn="base">
              <a:spcBef>
                <a:spcPct val="0"/>
              </a:spcBef>
              <a:spcAft>
                <a:spcPct val="0"/>
              </a:spcAft>
            </a:pPr>
            <a:endParaRPr lang="it-IT" dirty="0" smtClean="0">
              <a:solidFill>
                <a:prstClr val="black"/>
              </a:solidFill>
              <a:latin typeface="Times New Roman" pitchFamily="18" charset="0"/>
              <a:ea typeface="Calibri" pitchFamily="34" charset="0"/>
              <a:cs typeface="Times New Roman" pitchFamily="18" charset="0"/>
            </a:endParaRPr>
          </a:p>
          <a:p>
            <a:pPr fontAlgn="base">
              <a:spcBef>
                <a:spcPct val="0"/>
              </a:spcBef>
              <a:spcAft>
                <a:spcPct val="0"/>
              </a:spcAft>
            </a:pPr>
            <a:r>
              <a:rPr lang="it-IT" dirty="0" smtClean="0">
                <a:solidFill>
                  <a:prstClr val="black"/>
                </a:solidFill>
                <a:latin typeface="Times New Roman" pitchFamily="18" charset="0"/>
                <a:ea typeface="Calibri" pitchFamily="34" charset="0"/>
                <a:cs typeface="Times New Roman" pitchFamily="18" charset="0"/>
              </a:rPr>
              <a:t>Cosa vi fa pensare questa domanda? </a:t>
            </a:r>
          </a:p>
          <a:p>
            <a:pPr fontAlgn="base">
              <a:spcBef>
                <a:spcPct val="0"/>
              </a:spcBef>
              <a:spcAft>
                <a:spcPct val="0"/>
              </a:spcAft>
            </a:pPr>
            <a:r>
              <a:rPr lang="it-IT" dirty="0" smtClean="0">
                <a:solidFill>
                  <a:prstClr val="black"/>
                </a:solidFill>
                <a:latin typeface="Times New Roman" pitchFamily="18" charset="0"/>
                <a:ea typeface="Calibri" pitchFamily="34" charset="0"/>
                <a:cs typeface="Times New Roman" pitchFamily="18" charset="0"/>
              </a:rPr>
              <a:t>Non vi </a:t>
            </a:r>
            <a:r>
              <a:rPr lang="it-IT" dirty="0" smtClean="0">
                <a:solidFill>
                  <a:prstClr val="black"/>
                </a:solidFill>
                <a:ea typeface="Calibri" pitchFamily="34" charset="0"/>
                <a:cs typeface="Times New Roman" pitchFamily="18" charset="0"/>
              </a:rPr>
              <a:t>è</a:t>
            </a:r>
            <a:r>
              <a:rPr lang="it-IT" dirty="0" smtClean="0">
                <a:solidFill>
                  <a:prstClr val="black"/>
                </a:solidFill>
                <a:latin typeface="Times New Roman" pitchFamily="18" charset="0"/>
                <a:ea typeface="Calibri" pitchFamily="34" charset="0"/>
                <a:cs typeface="Times New Roman" pitchFamily="18" charset="0"/>
              </a:rPr>
              <a:t> mai capitato di lamentarvi con Dio?</a:t>
            </a:r>
          </a:p>
        </p:txBody>
      </p:sp>
      <p:sp>
        <p:nvSpPr>
          <p:cNvPr id="7" name="Rettangolo 6"/>
          <p:cNvSpPr/>
          <p:nvPr/>
        </p:nvSpPr>
        <p:spPr>
          <a:xfrm>
            <a:off x="4857752" y="3286124"/>
            <a:ext cx="4286248" cy="1092607"/>
          </a:xfrm>
          <a:prstGeom prst="rect">
            <a:avLst/>
          </a:prstGeom>
        </p:spPr>
        <p:txBody>
          <a:bodyPr wrap="square">
            <a:spAutoFit/>
          </a:bodyPr>
          <a:lstStyle/>
          <a:p>
            <a:pPr fontAlgn="base">
              <a:spcBef>
                <a:spcPct val="0"/>
              </a:spcBef>
              <a:spcAft>
                <a:spcPct val="0"/>
              </a:spcAft>
            </a:pPr>
            <a:endParaRPr lang="it-IT" sz="1100" dirty="0" smtClean="0">
              <a:solidFill>
                <a:prstClr val="black"/>
              </a:solidFill>
              <a:latin typeface="Arial" pitchFamily="34" charset="0"/>
              <a:cs typeface="Arial" pitchFamily="34" charset="0"/>
            </a:endParaRPr>
          </a:p>
          <a:p>
            <a:pPr eaLnBrk="0" fontAlgn="base" hangingPunct="0">
              <a:spcBef>
                <a:spcPct val="0"/>
              </a:spcBef>
              <a:spcAft>
                <a:spcPct val="0"/>
              </a:spcAft>
            </a:pPr>
            <a:r>
              <a:rPr lang="it-IT" dirty="0" smtClean="0">
                <a:solidFill>
                  <a:prstClr val="black"/>
                </a:solidFill>
                <a:latin typeface="Times New Roman" pitchFamily="18" charset="0"/>
                <a:ea typeface="Calibri" pitchFamily="34" charset="0"/>
                <a:cs typeface="Times New Roman" pitchFamily="18" charset="0"/>
              </a:rPr>
              <a:t>Il popolo afferma: </a:t>
            </a:r>
          </a:p>
          <a:p>
            <a:pPr eaLnBrk="0" fontAlgn="base" hangingPunct="0">
              <a:spcBef>
                <a:spcPct val="0"/>
              </a:spcBef>
              <a:spcAft>
                <a:spcPct val="0"/>
              </a:spcAft>
            </a:pPr>
            <a:r>
              <a:rPr lang="it-IT" dirty="0" smtClean="0">
                <a:solidFill>
                  <a:prstClr val="black"/>
                </a:solidFill>
                <a:latin typeface="Times New Roman" pitchFamily="18" charset="0"/>
                <a:ea typeface="Calibri" pitchFamily="34" charset="0"/>
                <a:cs typeface="Times New Roman" pitchFamily="18" charset="0"/>
              </a:rPr>
              <a:t>“</a:t>
            </a:r>
            <a:r>
              <a:rPr lang="it-IT" b="1" dirty="0" smtClean="0">
                <a:solidFill>
                  <a:prstClr val="black"/>
                </a:solidFill>
                <a:latin typeface="Times New Roman" pitchFamily="18" charset="0"/>
                <a:ea typeface="Calibri" pitchFamily="34" charset="0"/>
                <a:cs typeface="Times New Roman" pitchFamily="18" charset="0"/>
              </a:rPr>
              <a:t>Forse era meglio stare in Egitto, almeno si mangiava</a:t>
            </a:r>
            <a:r>
              <a:rPr lang="it-IT" dirty="0" smtClean="0">
                <a:solidFill>
                  <a:prstClr val="black"/>
                </a:solidFill>
                <a:latin typeface="Times New Roman" pitchFamily="18" charset="0"/>
                <a:ea typeface="Calibri" pitchFamily="34" charset="0"/>
                <a:cs typeface="Times New Roman" pitchFamily="18" charset="0"/>
              </a:rPr>
              <a:t>”. </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971600" y="980728"/>
            <a:ext cx="3661067" cy="923330"/>
          </a:xfrm>
          <a:prstGeom prst="rect">
            <a:avLst/>
          </a:prstGeom>
          <a:noFill/>
        </p:spPr>
        <p:txBody>
          <a:bodyPr wrap="none" lIns="91440" tIns="45720" rIns="91440" bIns="45720">
            <a:spAutoFit/>
          </a:bodyPr>
          <a:lstStyle/>
          <a:p>
            <a:pPr algn="ctr"/>
            <a:r>
              <a:rPr lang="it-IT"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Mormorare </a:t>
            </a:r>
            <a:endParaRPr lang="it-IT"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CasellaDiTesto 2"/>
          <p:cNvSpPr txBox="1"/>
          <p:nvPr/>
        </p:nvSpPr>
        <p:spPr>
          <a:xfrm>
            <a:off x="1043608" y="2420888"/>
            <a:ext cx="5472608" cy="1754326"/>
          </a:xfrm>
          <a:prstGeom prst="rect">
            <a:avLst/>
          </a:prstGeom>
          <a:noFill/>
        </p:spPr>
        <p:txBody>
          <a:bodyPr wrap="square" rtlCol="0">
            <a:spAutoFit/>
          </a:bodyPr>
          <a:lstStyle/>
          <a:p>
            <a:r>
              <a:rPr lang="it-IT" dirty="0" smtClean="0"/>
              <a:t>= dimenticare</a:t>
            </a:r>
          </a:p>
          <a:p>
            <a:r>
              <a:rPr lang="it-IT" dirty="0" smtClean="0"/>
              <a:t>= parlare alle spalle</a:t>
            </a:r>
          </a:p>
          <a:p>
            <a:r>
              <a:rPr lang="it-IT" dirty="0" smtClean="0"/>
              <a:t>= mancare di fiducia</a:t>
            </a:r>
          </a:p>
          <a:p>
            <a:endParaRPr lang="it-IT" dirty="0" smtClean="0"/>
          </a:p>
          <a:p>
            <a:endParaRPr lang="it-IT" dirty="0" smtClean="0"/>
          </a:p>
          <a:p>
            <a:r>
              <a:rPr lang="it-IT" dirty="0" smtClean="0"/>
              <a:t>Fa diventare il cuore aspro, duro</a:t>
            </a:r>
            <a:endParaRPr lang="it-IT" dirty="0"/>
          </a:p>
        </p:txBody>
      </p:sp>
      <p:pic>
        <p:nvPicPr>
          <p:cNvPr id="4" name="Picture 2" descr="http://cdn.comefaretutto.com/wp-content/uploads/2011/01/piangere-tagliando-le-cipolle.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211960" y="1628800"/>
            <a:ext cx="4762500" cy="469582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755576" y="980728"/>
            <a:ext cx="7344816" cy="5632311"/>
          </a:xfrm>
          <a:prstGeom prst="rect">
            <a:avLst/>
          </a:prstGeom>
          <a:noFill/>
        </p:spPr>
        <p:txBody>
          <a:bodyPr wrap="square" rtlCol="0">
            <a:spAutoFit/>
          </a:bodyPr>
          <a:lstStyle/>
          <a:p>
            <a:r>
              <a:rPr lang="it-IT" sz="3600" dirty="0" smtClean="0"/>
              <a:t>Avverti in te, e attorno a te, il conflitto tra il desiderio di volare, di passare attraverso il mare che si apre, e la spinta contraria all’immobilismo, al lasciamo le cose come stanno, al rimpiangere e preferire le cipolle d’Egitto?</a:t>
            </a:r>
          </a:p>
          <a:p>
            <a:endParaRPr lang="it-IT" sz="3600" dirty="0" smtClean="0"/>
          </a:p>
          <a:p>
            <a:r>
              <a:rPr lang="it-IT" sz="3600" dirty="0" smtClean="0"/>
              <a:t>Perché preferiamo tirare a campare? Senza grandi mete né grandi ideali?</a:t>
            </a:r>
            <a:endParaRPr lang="it-IT" sz="3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928662" y="571480"/>
            <a:ext cx="7572428"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err="1" smtClean="0">
                <a:ln>
                  <a:noFill/>
                </a:ln>
                <a:solidFill>
                  <a:srgbClr val="000000"/>
                </a:solidFill>
                <a:effectLst/>
                <a:latin typeface="Arial Narrow" pitchFamily="34" charset="0"/>
                <a:ea typeface="Times New Roman" pitchFamily="18" charset="0"/>
                <a:cs typeface="Arial" pitchFamily="34" charset="0"/>
              </a:rPr>
              <a:t>Dt</a:t>
            </a:r>
            <a:r>
              <a:rPr kumimoji="0" lang="it-IT" sz="2000" b="1" i="0" u="none" strike="noStrike" cap="none" normalizeH="0" baseline="0" dirty="0" smtClean="0">
                <a:ln>
                  <a:noFill/>
                </a:ln>
                <a:solidFill>
                  <a:srgbClr val="000000"/>
                </a:solidFill>
                <a:effectLst/>
                <a:latin typeface="Arial Narrow" pitchFamily="34" charset="0"/>
                <a:ea typeface="Times New Roman" pitchFamily="18" charset="0"/>
                <a:cs typeface="Arial" pitchFamily="34" charset="0"/>
              </a:rPr>
              <a:t> 8,2-6</a:t>
            </a:r>
            <a:endParaRPr kumimoji="0" lang="it-IT"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rgbClr val="000000"/>
                </a:solidFill>
                <a:effectLst/>
                <a:latin typeface="Arial Narrow" pitchFamily="34" charset="0"/>
                <a:ea typeface="Times New Roman" pitchFamily="18" charset="0"/>
                <a:cs typeface="Arial" pitchFamily="34" charset="0"/>
              </a:rPr>
              <a:t>[2 Ricordati  di tutto il cammino che il Signore tuo Dio  ti  ha fatto percorrere in questi quarant'anni nel deserto,  per  umiliarti  e  metterti  alla  prova, per sapere  quello  che  avevi  nel  cuore  e se tu avresti osservato  o  no  i  suoi comandi.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rgbClr val="000000"/>
                </a:solidFill>
                <a:effectLst/>
                <a:latin typeface="Arial Narrow" pitchFamily="34" charset="0"/>
                <a:ea typeface="Times New Roman" pitchFamily="18" charset="0"/>
                <a:cs typeface="Arial" pitchFamily="34" charset="0"/>
              </a:rPr>
              <a:t>[3 Egli dunque ti ha umiliato,  ti  ha  fatto  provare  la  fame,  poi ti ha nutrito  di  manna,  che  tu non conoscevi e che i tuoi padri  non avevano mai conosciuto, per farti capire che l'uomo non vive soltanto di pane, ma che l'uomo vive di quanto  esce dalla bocca del Signore.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rgbClr val="000000"/>
                </a:solidFill>
                <a:effectLst/>
                <a:latin typeface="Arial Narrow" pitchFamily="34" charset="0"/>
                <a:ea typeface="Times New Roman" pitchFamily="18" charset="0"/>
                <a:cs typeface="Arial" pitchFamily="34" charset="0"/>
              </a:rPr>
              <a:t>[4 Il tuo vestito non  ti  si  è logorato addosso e il tuo piede non si è gonfiato   durante  questi  quarant'anni.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rgbClr val="000000"/>
                </a:solidFill>
                <a:effectLst/>
                <a:latin typeface="Arial Narrow" pitchFamily="34" charset="0"/>
                <a:ea typeface="Times New Roman" pitchFamily="18" charset="0"/>
                <a:cs typeface="Arial" pitchFamily="34" charset="0"/>
              </a:rPr>
              <a:t> [5 Riconosci dunque  in  cuor  tuo  che,  come  un  uomo corregge il figlio, così il Signore tuo Dio corregge te.</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u="none" strike="noStrike" cap="none" normalizeH="0" baseline="0" dirty="0" smtClean="0">
                <a:ln>
                  <a:noFill/>
                </a:ln>
                <a:solidFill>
                  <a:srgbClr val="000000"/>
                </a:solidFill>
                <a:effectLst/>
                <a:latin typeface="Arial Narrow" pitchFamily="34" charset="0"/>
                <a:ea typeface="Times New Roman" pitchFamily="18" charset="0"/>
                <a:cs typeface="Arial" pitchFamily="34" charset="0"/>
              </a:rPr>
              <a:t>Il deserto entra anche nella grande simbologia sponsale del profeta </a:t>
            </a:r>
            <a:r>
              <a:rPr kumimoji="0" lang="it-IT" sz="2000" b="0" u="none" strike="noStrike" cap="none" normalizeH="0" baseline="0" dirty="0" err="1" smtClean="0">
                <a:ln>
                  <a:noFill/>
                </a:ln>
                <a:solidFill>
                  <a:srgbClr val="000000"/>
                </a:solidFill>
                <a:effectLst/>
                <a:latin typeface="Arial Narrow" pitchFamily="34" charset="0"/>
                <a:ea typeface="Times New Roman" pitchFamily="18" charset="0"/>
                <a:cs typeface="Arial" pitchFamily="34" charset="0"/>
              </a:rPr>
              <a:t>Osea</a:t>
            </a:r>
            <a:r>
              <a:rPr kumimoji="0" lang="it-IT" sz="2000" b="0" u="none" strike="noStrike" cap="none" normalizeH="0" baseline="0" dirty="0" smtClean="0">
                <a:ln>
                  <a:noFill/>
                </a:ln>
                <a:solidFill>
                  <a:srgbClr val="000000"/>
                </a:solidFill>
                <a:effectLst/>
                <a:latin typeface="Arial Narrow" pitchFamily="34" charset="0"/>
                <a:ea typeface="Times New Roman" pitchFamily="18" charset="0"/>
                <a:cs typeface="Arial" pitchFamily="34" charset="0"/>
              </a:rPr>
              <a:t>, che presenta Dio come l’innamorato pronto a parlare al cuore della sua fidanzata nella verità del deserto. Il deserto diventa il luogo del fidanzamento con Dio</a:t>
            </a:r>
            <a:endParaRPr kumimoji="0" lang="it-IT" sz="2000" b="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ww.evangelizzare.org/wp-content/uploads/2009/06/semplicit%C3%A0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2714620"/>
            <a:ext cx="4898605" cy="3714776"/>
          </a:xfrm>
          <a:prstGeom prst="rect">
            <a:avLst/>
          </a:prstGeom>
          <a:noFill/>
        </p:spPr>
      </p:pic>
      <p:sp>
        <p:nvSpPr>
          <p:cNvPr id="2" name="Rettangolo 1"/>
          <p:cNvSpPr/>
          <p:nvPr/>
        </p:nvSpPr>
        <p:spPr>
          <a:xfrm>
            <a:off x="5143536" y="2571744"/>
            <a:ext cx="3929058" cy="3693319"/>
          </a:xfrm>
          <a:prstGeom prst="rect">
            <a:avLst/>
          </a:prstGeom>
        </p:spPr>
        <p:txBody>
          <a:bodyPr wrap="square">
            <a:spAutoFit/>
          </a:bodyPr>
          <a:lstStyle/>
          <a:p>
            <a:pPr lvl="0" algn="just" eaLnBrk="0" fontAlgn="base" hangingPunct="0">
              <a:spcBef>
                <a:spcPct val="0"/>
              </a:spcBef>
              <a:spcAft>
                <a:spcPct val="0"/>
              </a:spcAft>
            </a:pPr>
            <a:endParaRPr lang="it-IT" dirty="0" smtClean="0">
              <a:solidFill>
                <a:srgbClr val="C00000"/>
              </a:solidFill>
              <a:latin typeface="Arial" pitchFamily="34" charset="0"/>
              <a:cs typeface="Arial" pitchFamily="34" charset="0"/>
            </a:endParaRPr>
          </a:p>
          <a:p>
            <a:pPr lvl="0" algn="just" eaLnBrk="0" fontAlgn="base" hangingPunct="0">
              <a:spcBef>
                <a:spcPct val="0"/>
              </a:spcBef>
              <a:spcAft>
                <a:spcPct val="0"/>
              </a:spcAft>
              <a:buFont typeface="Wingdings" pitchFamily="2" charset="2"/>
              <a:buChar char="v"/>
            </a:pPr>
            <a:r>
              <a:rPr lang="it-IT" dirty="0" smtClean="0">
                <a:solidFill>
                  <a:srgbClr val="000000"/>
                </a:solidFill>
                <a:latin typeface="Arial Narrow" pitchFamily="34" charset="0"/>
                <a:ea typeface="Times New Roman" pitchFamily="18" charset="0"/>
                <a:cs typeface="Arial" pitchFamily="34" charset="0"/>
              </a:rPr>
              <a:t>il deserto delle tentazioni che precede il ministero pubblico (Mt 4,1-11)</a:t>
            </a:r>
          </a:p>
          <a:p>
            <a:pPr lvl="0" algn="just" eaLnBrk="0" fontAlgn="base" hangingPunct="0">
              <a:spcBef>
                <a:spcPct val="0"/>
              </a:spcBef>
              <a:spcAft>
                <a:spcPct val="0"/>
              </a:spcAft>
            </a:pPr>
            <a:endParaRPr lang="it-IT" dirty="0" smtClean="0">
              <a:solidFill>
                <a:srgbClr val="000000"/>
              </a:solidFill>
              <a:latin typeface="Arial Narrow" pitchFamily="34" charset="0"/>
              <a:ea typeface="Times New Roman" pitchFamily="18" charset="0"/>
              <a:cs typeface="Arial" pitchFamily="34" charset="0"/>
            </a:endParaRPr>
          </a:p>
          <a:p>
            <a:pPr lvl="0" algn="just" eaLnBrk="0" fontAlgn="base" hangingPunct="0">
              <a:spcBef>
                <a:spcPct val="0"/>
              </a:spcBef>
              <a:spcAft>
                <a:spcPct val="0"/>
              </a:spcAft>
              <a:buFont typeface="Wingdings" pitchFamily="2" charset="2"/>
              <a:buChar char="v"/>
            </a:pPr>
            <a:r>
              <a:rPr lang="it-IT" dirty="0" smtClean="0">
                <a:solidFill>
                  <a:srgbClr val="000000"/>
                </a:solidFill>
                <a:latin typeface="Arial Narrow" pitchFamily="34" charset="0"/>
                <a:ea typeface="Times New Roman" pitchFamily="18" charset="0"/>
                <a:cs typeface="Arial" pitchFamily="34" charset="0"/>
              </a:rPr>
              <a:t>il deserto del «mare tenebroso» (Mt 14) </a:t>
            </a:r>
          </a:p>
          <a:p>
            <a:pPr lvl="0" algn="just" eaLnBrk="0" fontAlgn="base" hangingPunct="0">
              <a:spcBef>
                <a:spcPct val="0"/>
              </a:spcBef>
              <a:spcAft>
                <a:spcPct val="0"/>
              </a:spcAft>
            </a:pPr>
            <a:endParaRPr lang="it-IT" dirty="0" smtClean="0">
              <a:solidFill>
                <a:srgbClr val="000000"/>
              </a:solidFill>
              <a:latin typeface="Arial Narrow" pitchFamily="34" charset="0"/>
              <a:ea typeface="Times New Roman" pitchFamily="18" charset="0"/>
              <a:cs typeface="Arial" pitchFamily="34" charset="0"/>
            </a:endParaRPr>
          </a:p>
          <a:p>
            <a:pPr lvl="0" algn="just" eaLnBrk="0" fontAlgn="base" hangingPunct="0">
              <a:spcBef>
                <a:spcPct val="0"/>
              </a:spcBef>
              <a:spcAft>
                <a:spcPct val="0"/>
              </a:spcAft>
              <a:buFont typeface="Wingdings" pitchFamily="2" charset="2"/>
              <a:buChar char="v"/>
            </a:pPr>
            <a:r>
              <a:rPr lang="it-IT" dirty="0" smtClean="0">
                <a:solidFill>
                  <a:srgbClr val="000000"/>
                </a:solidFill>
                <a:latin typeface="Arial Narrow" pitchFamily="34" charset="0"/>
                <a:ea typeface="Times New Roman" pitchFamily="18" charset="0"/>
                <a:cs typeface="Arial" pitchFamily="34" charset="0"/>
              </a:rPr>
              <a:t>il deserto più pauroso e terribile nell’orto del </a:t>
            </a:r>
            <a:r>
              <a:rPr lang="it-IT" dirty="0" err="1" smtClean="0">
                <a:solidFill>
                  <a:srgbClr val="000000"/>
                </a:solidFill>
                <a:latin typeface="Arial Narrow" pitchFamily="34" charset="0"/>
                <a:ea typeface="Times New Roman" pitchFamily="18" charset="0"/>
                <a:cs typeface="Arial" pitchFamily="34" charset="0"/>
              </a:rPr>
              <a:t>Getsemani</a:t>
            </a:r>
            <a:r>
              <a:rPr lang="it-IT" dirty="0" smtClean="0">
                <a:solidFill>
                  <a:srgbClr val="000000"/>
                </a:solidFill>
                <a:latin typeface="Arial Narrow" pitchFamily="34" charset="0"/>
                <a:ea typeface="Times New Roman" pitchFamily="18" charset="0"/>
                <a:cs typeface="Arial" pitchFamily="34" charset="0"/>
              </a:rPr>
              <a:t> (Mt 26). </a:t>
            </a:r>
          </a:p>
          <a:p>
            <a:pPr lvl="0" algn="just" eaLnBrk="0" fontAlgn="base" hangingPunct="0">
              <a:spcBef>
                <a:spcPct val="0"/>
              </a:spcBef>
              <a:spcAft>
                <a:spcPct val="0"/>
              </a:spcAft>
            </a:pPr>
            <a:endParaRPr lang="it-IT" dirty="0" smtClean="0">
              <a:solidFill>
                <a:srgbClr val="000000"/>
              </a:solidFill>
              <a:latin typeface="Arial Narrow" pitchFamily="34" charset="0"/>
              <a:ea typeface="Times New Roman" pitchFamily="18" charset="0"/>
              <a:cs typeface="Arial" pitchFamily="34" charset="0"/>
            </a:endParaRPr>
          </a:p>
          <a:p>
            <a:pPr lvl="0" algn="just" eaLnBrk="0" fontAlgn="base" hangingPunct="0">
              <a:spcBef>
                <a:spcPct val="0"/>
              </a:spcBef>
              <a:spcAft>
                <a:spcPct val="0"/>
              </a:spcAft>
            </a:pPr>
            <a:r>
              <a:rPr lang="it-IT" b="1" dirty="0" smtClean="0">
                <a:solidFill>
                  <a:srgbClr val="000000"/>
                </a:solidFill>
                <a:latin typeface="Arial Narrow" pitchFamily="34" charset="0"/>
                <a:ea typeface="Times New Roman" pitchFamily="18" charset="0"/>
                <a:cs typeface="Arial" pitchFamily="34" charset="0"/>
              </a:rPr>
              <a:t>Tutto il ministero di Cristo è un «cammino nel deserto dell’indifferenza e della croce». Trovare Cristo significa trovare la risposta nel deserto della nostra vita.</a:t>
            </a:r>
            <a:endParaRPr lang="it-IT" b="1" dirty="0" smtClean="0">
              <a:solidFill>
                <a:prstClr val="black"/>
              </a:solidFill>
              <a:latin typeface="Arial" pitchFamily="34" charset="0"/>
              <a:cs typeface="Arial" pitchFamily="34" charset="0"/>
            </a:endParaRPr>
          </a:p>
        </p:txBody>
      </p:sp>
      <p:sp>
        <p:nvSpPr>
          <p:cNvPr id="4" name="Rettangolo 3"/>
          <p:cNvSpPr/>
          <p:nvPr/>
        </p:nvSpPr>
        <p:spPr>
          <a:xfrm>
            <a:off x="3563888" y="188640"/>
            <a:ext cx="1620957" cy="923330"/>
          </a:xfrm>
          <a:prstGeom prst="rect">
            <a:avLst/>
          </a:prstGeom>
          <a:noFill/>
        </p:spPr>
        <p:txBody>
          <a:bodyPr wrap="none" lIns="91440" tIns="45720" rIns="91440" bIns="45720">
            <a:spAutoFit/>
          </a:bodyPr>
          <a:lstStyle/>
          <a:p>
            <a:pPr algn="ctr"/>
            <a:r>
              <a:rPr lang="it-IT"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Gesù</a:t>
            </a:r>
            <a:endParaRPr lang="it-IT"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ttangolo 4"/>
          <p:cNvSpPr/>
          <p:nvPr/>
        </p:nvSpPr>
        <p:spPr>
          <a:xfrm>
            <a:off x="714348" y="1285860"/>
            <a:ext cx="7429552" cy="923330"/>
          </a:xfrm>
          <a:prstGeom prst="rect">
            <a:avLst/>
          </a:prstGeom>
        </p:spPr>
        <p:txBody>
          <a:bodyPr wrap="square">
            <a:spAutoFit/>
          </a:bodyPr>
          <a:lstStyle/>
          <a:p>
            <a:pPr lvl="0" algn="just" eaLnBrk="0" fontAlgn="base" hangingPunct="0">
              <a:spcBef>
                <a:spcPct val="0"/>
              </a:spcBef>
              <a:spcAft>
                <a:spcPct val="0"/>
              </a:spcAft>
            </a:pPr>
            <a:r>
              <a:rPr lang="it-IT" b="1" dirty="0" smtClean="0">
                <a:solidFill>
                  <a:srgbClr val="C00000"/>
                </a:solidFill>
                <a:latin typeface="Arial Narrow" pitchFamily="34" charset="0"/>
                <a:ea typeface="Times New Roman" pitchFamily="18" charset="0"/>
                <a:cs typeface="Arial" pitchFamily="34" charset="0"/>
              </a:rPr>
              <a:t>La nascita di Gesù accade nella solitudine della notte, che noi possiamo paragonare al deserto (Mt 1,18-25). Dopo la venuta dei Magi Gesù  con la sua famiglia è stato fuggitivo nel deserto verso l’Egitto.</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dirty="0" smtClean="0"/>
              <a:t>Satana tenta Cristo nel deserto</a:t>
            </a:r>
            <a:br>
              <a:rPr lang="it-IT" dirty="0" smtClean="0"/>
            </a:br>
            <a:endParaRPr lang="it-IT" dirty="0"/>
          </a:p>
        </p:txBody>
      </p:sp>
      <p:sp>
        <p:nvSpPr>
          <p:cNvPr id="6" name="Segnaposto testo 5"/>
          <p:cNvSpPr>
            <a:spLocks noGrp="1"/>
          </p:cNvSpPr>
          <p:nvPr>
            <p:ph type="body" sz="half" idx="2"/>
          </p:nvPr>
        </p:nvSpPr>
        <p:spPr/>
        <p:txBody>
          <a:bodyPr/>
          <a:lstStyle/>
          <a:p>
            <a:r>
              <a:rPr lang="it-IT" i="1" dirty="0" smtClean="0"/>
              <a:t>Il Signore si difende con lo scudo della Parola scegliendo liberamente la croce, la pasqua come via della salvezza.</a:t>
            </a:r>
            <a:r>
              <a:rPr lang="it-IT" dirty="0" smtClean="0"/>
              <a:t> </a:t>
            </a:r>
          </a:p>
          <a:p>
            <a:r>
              <a:rPr lang="it-IT" dirty="0" smtClean="0"/>
              <a:t/>
            </a:r>
            <a:br>
              <a:rPr lang="it-IT" dirty="0" smtClean="0"/>
            </a:br>
            <a:r>
              <a:rPr lang="it-IT" dirty="0" smtClean="0"/>
              <a:t>Il tentatore vorrebbe che Cristo fosse un salvatore taumaturgico, ma lui sceglie la via della pasqua e spontaneamente già alza la mano verso la croce che si intravede e sulla quale la sua mano sarà inchiodata.</a:t>
            </a:r>
            <a:endParaRPr lang="it-IT" dirty="0"/>
          </a:p>
        </p:txBody>
      </p:sp>
      <p:pic>
        <p:nvPicPr>
          <p:cNvPr id="14338" name="Picture 2" descr="http://www.oratoriogalliate.it/wp-content/uploads/2012/02/Tentazioni-nel-deserto.jpg"/>
          <p:cNvPicPr>
            <a:picLocks noChangeAspect="1" noChangeArrowheads="1"/>
          </p:cNvPicPr>
          <p:nvPr/>
        </p:nvPicPr>
        <p:blipFill>
          <a:blip r:embed="rId2" cstate="print"/>
          <a:srcRect/>
          <a:stretch>
            <a:fillRect/>
          </a:stretch>
        </p:blipFill>
        <p:spPr bwMode="auto">
          <a:xfrm>
            <a:off x="3779912" y="188640"/>
            <a:ext cx="4465880" cy="619268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ttangolo 1"/>
          <p:cNvSpPr>
            <a:spLocks noChangeArrowheads="1"/>
          </p:cNvSpPr>
          <p:nvPr/>
        </p:nvSpPr>
        <p:spPr bwMode="auto">
          <a:xfrm>
            <a:off x="611188" y="1773238"/>
            <a:ext cx="7489825" cy="3970318"/>
          </a:xfrm>
          <a:prstGeom prst="rect">
            <a:avLst/>
          </a:prstGeom>
          <a:noFill/>
          <a:ln w="9525">
            <a:noFill/>
            <a:miter lim="800000"/>
            <a:headEnd/>
            <a:tailEnd/>
          </a:ln>
        </p:spPr>
        <p:txBody>
          <a:bodyPr>
            <a:spAutoFit/>
          </a:bodyPr>
          <a:lstStyle/>
          <a:p>
            <a:r>
              <a:rPr lang="it-IT" dirty="0"/>
              <a:t>E’ semplice: lo dobbiamo respingere. E’quello che fece Gesù nel deserto: contraddisse il Tentatore che usò i testi della Sacra Scrittura. E’ quello che hanno fatto i santi</a:t>
            </a:r>
            <a:r>
              <a:rPr lang="it-IT" dirty="0" smtClean="0"/>
              <a:t>.</a:t>
            </a:r>
          </a:p>
          <a:p>
            <a:endParaRPr lang="it-IT" dirty="0"/>
          </a:p>
          <a:p>
            <a:r>
              <a:rPr lang="it-IT" dirty="0"/>
              <a:t>Il problema è che noi non siamo subito pronti a respingere un pensiero malvagio, ma lo lasciamo penetrare in noi. Gli antichi monaci proposero un’accurata analisi del processo di penetrazione della malizia nel cuore. Essi identificarono cinque stadi progressivi: </a:t>
            </a:r>
          </a:p>
          <a:p>
            <a:endParaRPr lang="it-IT" dirty="0"/>
          </a:p>
          <a:p>
            <a:r>
              <a:rPr lang="it-IT" dirty="0"/>
              <a:t>1) la suggestione,</a:t>
            </a:r>
          </a:p>
          <a:p>
            <a:r>
              <a:rPr lang="it-IT" dirty="0"/>
              <a:t>2) il colloquio, </a:t>
            </a:r>
          </a:p>
          <a:p>
            <a:r>
              <a:rPr lang="it-IT" dirty="0"/>
              <a:t>3) il combattimento, </a:t>
            </a:r>
          </a:p>
          <a:p>
            <a:r>
              <a:rPr lang="it-IT" dirty="0"/>
              <a:t>4) il consenso, </a:t>
            </a:r>
          </a:p>
          <a:p>
            <a:r>
              <a:rPr lang="it-IT" dirty="0"/>
              <a:t>5) il vizio</a:t>
            </a:r>
          </a:p>
        </p:txBody>
      </p:sp>
      <p:sp>
        <p:nvSpPr>
          <p:cNvPr id="3" name="Titolo 2"/>
          <p:cNvSpPr>
            <a:spLocks noGrp="1"/>
          </p:cNvSpPr>
          <p:nvPr>
            <p:ph type="title"/>
          </p:nvPr>
        </p:nvSpPr>
        <p:spPr/>
        <p:txBody>
          <a:bodyPr>
            <a:normAutofit fontScale="90000"/>
          </a:bodyPr>
          <a:lstStyle/>
          <a:p>
            <a:pPr>
              <a:defRPr/>
            </a:pPr>
            <a:r>
              <a:rPr lang="it-IT" sz="3200" u="sng" dirty="0" smtClean="0"/>
              <a:t>Cosa fare di fronte ad un pensiero cattivo?</a:t>
            </a:r>
            <a:r>
              <a:rPr lang="it-IT" dirty="0" smtClean="0"/>
              <a:t/>
            </a:r>
            <a:br>
              <a:rPr lang="it-IT" dirty="0" smtClean="0"/>
            </a:br>
            <a:endParaRPr lang="it-IT"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928662" y="3857628"/>
            <a:ext cx="7416824" cy="2677656"/>
          </a:xfrm>
          <a:prstGeom prst="rect">
            <a:avLst/>
          </a:prstGeom>
          <a:noFill/>
        </p:spPr>
        <p:txBody>
          <a:bodyPr wrap="square" rtlCol="0">
            <a:spAutoFit/>
          </a:bodyPr>
          <a:lstStyle/>
          <a:p>
            <a:r>
              <a:rPr lang="it-IT" sz="2800" dirty="0" smtClean="0">
                <a:solidFill>
                  <a:prstClr val="black"/>
                </a:solidFill>
              </a:rPr>
              <a:t>Non basta essere usciti dall’Egitto per diventare un popolo di persone libere!</a:t>
            </a:r>
          </a:p>
          <a:p>
            <a:r>
              <a:rPr lang="it-IT" sz="2800" dirty="0" smtClean="0">
                <a:solidFill>
                  <a:prstClr val="black"/>
                </a:solidFill>
              </a:rPr>
              <a:t>Il cammino nel deserto è un cammino duro e faticoso, </a:t>
            </a:r>
          </a:p>
          <a:p>
            <a:r>
              <a:rPr lang="it-IT" sz="2800" dirty="0" smtClean="0">
                <a:solidFill>
                  <a:prstClr val="black"/>
                </a:solidFill>
              </a:rPr>
              <a:t>il popolo è sottoposto a privazioni, incertezze … cala l’entusiasmo.</a:t>
            </a:r>
            <a:endParaRPr lang="it-IT" sz="2800" dirty="0">
              <a:solidFill>
                <a:prstClr val="black"/>
              </a:solidFill>
            </a:endParaRPr>
          </a:p>
        </p:txBody>
      </p:sp>
      <p:pic>
        <p:nvPicPr>
          <p:cNvPr id="9218" name="Picture 2" descr="http://www.forzapace.net/IT/Home/Picture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14348" y="2000240"/>
            <a:ext cx="8215370" cy="1792734"/>
          </a:xfrm>
          <a:prstGeom prst="rect">
            <a:avLst/>
          </a:prstGeom>
          <a:noFill/>
        </p:spPr>
      </p:pic>
      <p:sp>
        <p:nvSpPr>
          <p:cNvPr id="2" name="Rettangolo 1"/>
          <p:cNvSpPr/>
          <p:nvPr/>
        </p:nvSpPr>
        <p:spPr>
          <a:xfrm>
            <a:off x="4499992" y="404664"/>
            <a:ext cx="4323427" cy="1323439"/>
          </a:xfrm>
          <a:prstGeom prst="rect">
            <a:avLst/>
          </a:prstGeom>
          <a:noFill/>
        </p:spPr>
        <p:txBody>
          <a:bodyPr wrap="none" lIns="91440" tIns="45720" rIns="91440" bIns="45720">
            <a:spAutoFit/>
          </a:bodyPr>
          <a:lstStyle/>
          <a:p>
            <a:pPr algn="r"/>
            <a:r>
              <a:rPr lang="it-IT" sz="4000" b="1" dirty="0" smtClean="0">
                <a:ln w="10541" cmpd="sng">
                  <a:solidFill>
                    <a:srgbClr val="F0A22E">
                      <a:shade val="88000"/>
                      <a:satMod val="110000"/>
                    </a:srgbClr>
                  </a:solidFill>
                  <a:prstDash val="solid"/>
                </a:ln>
                <a:solidFill>
                  <a:schemeClr val="accent2">
                    <a:lumMod val="50000"/>
                  </a:schemeClr>
                </a:solidFill>
              </a:rPr>
              <a:t>Rischio: perdere</a:t>
            </a:r>
          </a:p>
          <a:p>
            <a:pPr algn="r"/>
            <a:r>
              <a:rPr lang="it-IT" sz="4000" b="1" dirty="0" smtClean="0">
                <a:ln w="10541" cmpd="sng">
                  <a:solidFill>
                    <a:srgbClr val="F0A22E">
                      <a:shade val="88000"/>
                      <a:satMod val="110000"/>
                    </a:srgbClr>
                  </a:solidFill>
                  <a:prstDash val="solid"/>
                </a:ln>
                <a:solidFill>
                  <a:schemeClr val="accent2">
                    <a:lumMod val="50000"/>
                  </a:schemeClr>
                </a:solidFill>
              </a:rPr>
              <a:t>il dono della libertà</a:t>
            </a:r>
            <a:endParaRPr lang="it-IT" sz="4000" b="1" dirty="0">
              <a:ln w="10541" cmpd="sng">
                <a:solidFill>
                  <a:srgbClr val="F0A22E">
                    <a:shade val="88000"/>
                    <a:satMod val="110000"/>
                  </a:srgbClr>
                </a:solidFill>
                <a:prstDash val="solid"/>
              </a:ln>
              <a:solidFill>
                <a:schemeClr val="accent2">
                  <a:lumMod val="50000"/>
                </a:schemeClr>
              </a:solidFill>
            </a:endParaRPr>
          </a:p>
        </p:txBody>
      </p:sp>
      <p:pic>
        <p:nvPicPr>
          <p:cNvPr id="5" name="Picture 2" descr="http://www.claqueta.es/wp-content/uploads/2012/04/diez4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780880">
            <a:off x="234788" y="726725"/>
            <a:ext cx="4248429" cy="249807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ttangolo 1"/>
          <p:cNvSpPr>
            <a:spLocks noChangeArrowheads="1"/>
          </p:cNvSpPr>
          <p:nvPr/>
        </p:nvSpPr>
        <p:spPr bwMode="auto">
          <a:xfrm>
            <a:off x="395288" y="2133600"/>
            <a:ext cx="8604250" cy="3416320"/>
          </a:xfrm>
          <a:prstGeom prst="rect">
            <a:avLst/>
          </a:prstGeom>
          <a:noFill/>
          <a:ln w="9525">
            <a:noFill/>
            <a:miter lim="800000"/>
            <a:headEnd/>
            <a:tailEnd/>
          </a:ln>
        </p:spPr>
        <p:txBody>
          <a:bodyPr>
            <a:spAutoFit/>
          </a:bodyPr>
          <a:lstStyle/>
          <a:p>
            <a:r>
              <a:rPr lang="it-IT" dirty="0"/>
              <a:t>Questo primo grado si chiama anche “contatto”. </a:t>
            </a:r>
            <a:endParaRPr lang="it-IT" dirty="0" smtClean="0"/>
          </a:p>
          <a:p>
            <a:endParaRPr lang="it-IT" dirty="0" smtClean="0"/>
          </a:p>
          <a:p>
            <a:r>
              <a:rPr lang="it-IT" dirty="0" smtClean="0"/>
              <a:t>È </a:t>
            </a:r>
            <a:r>
              <a:rPr lang="it-IT" dirty="0"/>
              <a:t>la prima immagine fornita dalla fantasia, la prima idea, il primo impulso. </a:t>
            </a:r>
            <a:endParaRPr lang="it-IT" dirty="0" smtClean="0"/>
          </a:p>
          <a:p>
            <a:endParaRPr lang="it-IT" dirty="0"/>
          </a:p>
          <a:p>
            <a:r>
              <a:rPr lang="it-IT" dirty="0"/>
              <a:t>Così, ad esempio, un avaro vede dei soldi incustoditi e gli viene un'idea: “potrei nasconderli”. </a:t>
            </a:r>
            <a:endParaRPr lang="it-IT" dirty="0" smtClean="0"/>
          </a:p>
          <a:p>
            <a:r>
              <a:rPr lang="it-IT" dirty="0" smtClean="0"/>
              <a:t>Allo </a:t>
            </a:r>
            <a:r>
              <a:rPr lang="it-IT" dirty="0"/>
              <a:t>stesso modo possono imporsi a noi immagini carnali, il pensiero di essere migliori di tutti, l'impulso di smettere di lavorare, ecc. </a:t>
            </a:r>
            <a:endParaRPr lang="it-IT" dirty="0" smtClean="0"/>
          </a:p>
          <a:p>
            <a:endParaRPr lang="it-IT" dirty="0"/>
          </a:p>
          <a:p>
            <a:r>
              <a:rPr lang="it-IT" dirty="0"/>
              <a:t>In questo caso non decidiamo ancora nulla, constatiamo semplicemente che ci si offre la possibilità di fare il male, e il male si presenta in una forma piacevole. Questi pensieri assomigliano alle mosche che ci molestano tanto più quanto più diventiamo impazienti.</a:t>
            </a:r>
          </a:p>
        </p:txBody>
      </p:sp>
      <p:sp>
        <p:nvSpPr>
          <p:cNvPr id="3" name="Titolo 2"/>
          <p:cNvSpPr>
            <a:spLocks noGrp="1"/>
          </p:cNvSpPr>
          <p:nvPr>
            <p:ph type="title"/>
          </p:nvPr>
        </p:nvSpPr>
        <p:spPr/>
        <p:txBody>
          <a:bodyPr/>
          <a:lstStyle/>
          <a:p>
            <a:pPr>
              <a:defRPr/>
            </a:pPr>
            <a:r>
              <a:rPr lang="it-IT" dirty="0" smtClean="0"/>
              <a:t>1.2.1. </a:t>
            </a:r>
            <a:r>
              <a:rPr lang="it-IT" i="1" dirty="0" smtClean="0"/>
              <a:t>Che cos’è la suggestione?</a:t>
            </a:r>
            <a:endParaRPr lang="it-IT"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ttangolo 1"/>
          <p:cNvSpPr>
            <a:spLocks noChangeArrowheads="1"/>
          </p:cNvSpPr>
          <p:nvPr/>
        </p:nvSpPr>
        <p:spPr bwMode="auto">
          <a:xfrm>
            <a:off x="323850" y="1700213"/>
            <a:ext cx="8820150" cy="3694112"/>
          </a:xfrm>
          <a:prstGeom prst="rect">
            <a:avLst/>
          </a:prstGeom>
          <a:noFill/>
          <a:ln w="9525">
            <a:noFill/>
            <a:miter lim="800000"/>
            <a:headEnd/>
            <a:tailEnd/>
          </a:ln>
        </p:spPr>
        <p:txBody>
          <a:bodyPr>
            <a:spAutoFit/>
          </a:bodyPr>
          <a:lstStyle/>
          <a:p>
            <a:r>
              <a:rPr lang="it-IT"/>
              <a:t>Questo stadio ricorda il racconto di Gn 3, quando Eva entra in colloquio con il serpente.</a:t>
            </a:r>
          </a:p>
          <a:p>
            <a:r>
              <a:rPr lang="it-IT"/>
              <a:t>Se lasciamo perdere la prima suggestione, essa se ne va così com'è venuta. Ma l'uomo normalmente non lo fa, si lascia piuttosto provocare e comincia a riflettere, soppesando le ragioni pro o contro tale scelta. </a:t>
            </a:r>
          </a:p>
          <a:p>
            <a:r>
              <a:rPr lang="it-IT"/>
              <a:t>Così l'avaro dice: «Se prendo quei soldi, li metto in banca». Poi gli viene in mente che questo non è onesto ed, oltre tutto, è anche pericoloso, dal momento che questo suo gesto potrebbe venire a conoscenza di qualcuno. Allora pensa che sarebbe meglio tenere la cosa nascosta. Non è capace di decidere nulla, ma tale questione dei soldi gli rimane in testa per tutta la giornata. </a:t>
            </a:r>
          </a:p>
          <a:p>
            <a:r>
              <a:rPr lang="it-IT"/>
              <a:t>Lo stesso accade a chi si è arrabbiato con qualcuno. Per lungo tempo si occupa di chi lo ha fatto adirare. Si immagina di picchiarlo, di offenderlo, poi di perdonarlo generosamente, poi di nuovo riflette su che cosa gli potrebbe fare... Lo dimentica solo dopo tanto tempo.</a:t>
            </a:r>
          </a:p>
          <a:p>
            <a:r>
              <a:rPr lang="it-IT"/>
              <a:t>Qual è la colpa di questi “colloqui” interiori? Colui che non ha deciso nulla non può aver peccato. Ma quanto tempo e quanta energia vitale si perdono con questi “dialoghi” interiori insensati!</a:t>
            </a:r>
          </a:p>
        </p:txBody>
      </p:sp>
      <p:sp>
        <p:nvSpPr>
          <p:cNvPr id="3" name="Titolo 2"/>
          <p:cNvSpPr>
            <a:spLocks noGrp="1"/>
          </p:cNvSpPr>
          <p:nvPr>
            <p:ph type="title"/>
          </p:nvPr>
        </p:nvSpPr>
        <p:spPr/>
        <p:txBody>
          <a:bodyPr>
            <a:normAutofit fontScale="90000"/>
          </a:bodyPr>
          <a:lstStyle/>
          <a:p>
            <a:pPr>
              <a:defRPr/>
            </a:pPr>
            <a:r>
              <a:rPr lang="it-IT" sz="3600" dirty="0" smtClean="0"/>
              <a:t>1.2.2. </a:t>
            </a:r>
            <a:r>
              <a:rPr lang="it-IT" sz="3600" i="1" dirty="0" smtClean="0"/>
              <a:t>Che cosa significa “colloquio”?</a:t>
            </a:r>
            <a:r>
              <a:rPr lang="it-IT" dirty="0" smtClean="0"/>
              <a:t/>
            </a:r>
            <a:br>
              <a:rPr lang="it-IT" dirty="0" smtClean="0"/>
            </a:br>
            <a:endParaRPr lang="it-IT"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ttangolo 1"/>
          <p:cNvSpPr>
            <a:spLocks noChangeArrowheads="1"/>
          </p:cNvSpPr>
          <p:nvPr/>
        </p:nvSpPr>
        <p:spPr bwMode="auto">
          <a:xfrm>
            <a:off x="900113" y="1916113"/>
            <a:ext cx="7272337" cy="4524315"/>
          </a:xfrm>
          <a:prstGeom prst="rect">
            <a:avLst/>
          </a:prstGeom>
          <a:noFill/>
          <a:ln w="9525">
            <a:noFill/>
            <a:miter lim="800000"/>
            <a:headEnd/>
            <a:tailEnd/>
          </a:ln>
        </p:spPr>
        <p:txBody>
          <a:bodyPr>
            <a:spAutoFit/>
          </a:bodyPr>
          <a:lstStyle/>
          <a:p>
            <a:r>
              <a:rPr lang="it-IT" sz="2400" dirty="0"/>
              <a:t>Siamo al terzo stadio. Un pensiero che, dopo un lungo colloquio, si è insediato nel cuore, non si lascia scacciare facilmente. L'uomo sensuale ha una fantasia così inquinata da immagini impure che non riesce a liberarsene. È ancora libero di non acconsentire. </a:t>
            </a:r>
            <a:endParaRPr lang="it-IT" sz="2400" dirty="0" smtClean="0"/>
          </a:p>
          <a:p>
            <a:endParaRPr lang="it-IT" sz="2400" dirty="0" smtClean="0"/>
          </a:p>
          <a:p>
            <a:r>
              <a:rPr lang="it-IT" sz="2400" dirty="0" smtClean="0"/>
              <a:t>Può </a:t>
            </a:r>
            <a:r>
              <a:rPr lang="it-IT" sz="2400" dirty="0"/>
              <a:t>e deve uscire vittoriosamente da questa sua lotta, ma gli costa tanta fatica: deve combattere. La sua volontà deve star ferma, deve ripetere a se stesso: «sento una forte attrazione al peccato, eppure</a:t>
            </a:r>
          </a:p>
          <a:p>
            <a:r>
              <a:rPr lang="it-IT" sz="2400" dirty="0"/>
              <a:t>non voglio acconsentire, decido liberamente il contrario e sono capace di resistere».</a:t>
            </a:r>
          </a:p>
        </p:txBody>
      </p:sp>
      <p:sp>
        <p:nvSpPr>
          <p:cNvPr id="3" name="Titolo 2"/>
          <p:cNvSpPr>
            <a:spLocks noGrp="1"/>
          </p:cNvSpPr>
          <p:nvPr>
            <p:ph type="title"/>
          </p:nvPr>
        </p:nvSpPr>
        <p:spPr>
          <a:xfrm>
            <a:off x="468313" y="549275"/>
            <a:ext cx="8229600" cy="1143000"/>
          </a:xfrm>
        </p:spPr>
        <p:txBody>
          <a:bodyPr>
            <a:normAutofit fontScale="90000"/>
          </a:bodyPr>
          <a:lstStyle/>
          <a:p>
            <a:pPr>
              <a:defRPr/>
            </a:pPr>
            <a:r>
              <a:rPr lang="it-IT" dirty="0" smtClean="0"/>
              <a:t>1.2.3. </a:t>
            </a:r>
            <a:r>
              <a:rPr lang="it-IT" i="1" dirty="0" smtClean="0"/>
              <a:t>Il combattimento</a:t>
            </a:r>
            <a:r>
              <a:rPr lang="it-IT" dirty="0" smtClean="0"/>
              <a:t/>
            </a:r>
            <a:br>
              <a:rPr lang="it-IT" dirty="0" smtClean="0"/>
            </a:br>
            <a:endParaRPr lang="it-IT"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ttangolo 1"/>
          <p:cNvSpPr>
            <a:spLocks noChangeArrowheads="1"/>
          </p:cNvSpPr>
          <p:nvPr/>
        </p:nvSpPr>
        <p:spPr bwMode="auto">
          <a:xfrm>
            <a:off x="395288" y="1989138"/>
            <a:ext cx="8748712" cy="3692525"/>
          </a:xfrm>
          <a:prstGeom prst="rect">
            <a:avLst/>
          </a:prstGeom>
          <a:noFill/>
          <a:ln w="9525">
            <a:noFill/>
            <a:miter lim="800000"/>
            <a:headEnd/>
            <a:tailEnd/>
          </a:ln>
        </p:spPr>
        <p:txBody>
          <a:bodyPr>
            <a:spAutoFit/>
          </a:bodyPr>
          <a:lstStyle/>
          <a:p>
            <a:r>
              <a:rPr lang="it-IT"/>
              <a:t>È il quarto stadio. Chi ha perduto la battaglia decide di eseguire, alla prima occasione, ciò che il pensiero maligno gli suggerisce, dà il suo libero consenso al suggerimento della malizia. In questo stadio si commette il peccato in senso vero e proprio. Ed anche se non si concretizzerà esteriormente, il peccato rimane interiormente. Si tratta di ciò che la morale chiama “peccato nel pensiero”. Purtroppo la gente non abbastanza istruita ed inesperta confonde i concetti. Crede che già il pensare al peccato sia peccaminoso. Così tali persone diventano scrupolose e confessano di non riuscire a liberarsi dai “peccati nel pensiero”. Come uscire da questa confusione? Bisogna sapersi soffermare e dirsi: «Che cosa sento, l'attrazione al peccato? Mi piace? Mi sento sensibilmente molto attirato a compierlo? Lo farò? No! Decido di non farlo». Quest'ultima decisione deve consolarci. Nel momento in cui l'abbiamo presa, abbiamo</a:t>
            </a:r>
          </a:p>
          <a:p>
            <a:r>
              <a:rPr lang="it-IT"/>
              <a:t>scoperto la nostra libertà. L'uomo è essenzialmente ciò che decide e non ciò a cui lo porta l'attrazione dei sensi. In tali momenti, quando si dà il libero consenso al male, si fa anche esperienza del peccato.</a:t>
            </a:r>
          </a:p>
        </p:txBody>
      </p:sp>
      <p:sp>
        <p:nvSpPr>
          <p:cNvPr id="3" name="Titolo 2"/>
          <p:cNvSpPr>
            <a:spLocks noGrp="1"/>
          </p:cNvSpPr>
          <p:nvPr>
            <p:ph type="title"/>
          </p:nvPr>
        </p:nvSpPr>
        <p:spPr/>
        <p:txBody>
          <a:bodyPr/>
          <a:lstStyle/>
          <a:p>
            <a:pPr>
              <a:defRPr/>
            </a:pPr>
            <a:r>
              <a:rPr lang="it-IT" dirty="0" smtClean="0"/>
              <a:t>1.2.4. </a:t>
            </a:r>
            <a:r>
              <a:rPr lang="it-IT" i="1" dirty="0" smtClean="0"/>
              <a:t>Cos’è il consenso?</a:t>
            </a:r>
            <a:endParaRPr lang="it-IT"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ttangolo 1"/>
          <p:cNvSpPr>
            <a:spLocks noChangeArrowheads="1"/>
          </p:cNvSpPr>
          <p:nvPr/>
        </p:nvSpPr>
        <p:spPr bwMode="auto">
          <a:xfrm>
            <a:off x="1116013" y="1858963"/>
            <a:ext cx="6840537" cy="3970337"/>
          </a:xfrm>
          <a:prstGeom prst="rect">
            <a:avLst/>
          </a:prstGeom>
          <a:noFill/>
          <a:ln w="9525">
            <a:noFill/>
            <a:miter lim="800000"/>
            <a:headEnd/>
            <a:tailEnd/>
          </a:ln>
        </p:spPr>
        <p:txBody>
          <a:bodyPr>
            <a:spAutoFit/>
          </a:bodyPr>
          <a:lstStyle/>
          <a:p>
            <a:r>
              <a:rPr lang="it-IT"/>
              <a:t> </a:t>
            </a:r>
            <a:r>
              <a:rPr lang="it-IT" sz="2800"/>
              <a:t>È l'ultimo stadio, quello più tragico. Chi soccombe ai pensieri maligni, spesso indebolisce progressivamente il suo carattere. Nasce così una costante inclinazione al male che può diventare forte a tal punto da essere molto difficile resisterle. È proprio la passione che, trasformandosi in vizio, rende l'uomo schiavo del bere, dell'abuso del sesso, dello scoppio d'ira incontrollata, ecc.</a:t>
            </a:r>
          </a:p>
        </p:txBody>
      </p:sp>
      <p:sp>
        <p:nvSpPr>
          <p:cNvPr id="3" name="Titolo 2"/>
          <p:cNvSpPr>
            <a:spLocks noGrp="1"/>
          </p:cNvSpPr>
          <p:nvPr>
            <p:ph type="title"/>
          </p:nvPr>
        </p:nvSpPr>
        <p:spPr/>
        <p:txBody>
          <a:bodyPr/>
          <a:lstStyle/>
          <a:p>
            <a:pPr>
              <a:defRPr/>
            </a:pPr>
            <a:r>
              <a:rPr lang="it-IT" dirty="0" smtClean="0"/>
              <a:t>1.2.5. </a:t>
            </a:r>
            <a:r>
              <a:rPr lang="it-IT" i="1" dirty="0" smtClean="0"/>
              <a:t>Il vizio</a:t>
            </a:r>
            <a:endParaRPr lang="it-IT"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t2.gstatic.com/images?q=tbn:ANd9GcRmNwgK-IcX_ofPnDDE6E-lEcqeTB1mr8O9LHj0KBqO7_H_co9-Ag"/>
          <p:cNvPicPr>
            <a:picLocks noChangeAspect="1" noChangeArrowheads="1"/>
          </p:cNvPicPr>
          <p:nvPr/>
        </p:nvPicPr>
        <p:blipFill>
          <a:blip r:embed="rId2" cstate="print"/>
          <a:srcRect/>
          <a:stretch>
            <a:fillRect/>
          </a:stretch>
        </p:blipFill>
        <p:spPr bwMode="auto">
          <a:xfrm>
            <a:off x="395536" y="332656"/>
            <a:ext cx="6543675" cy="4905376"/>
          </a:xfrm>
          <a:prstGeom prst="rect">
            <a:avLst/>
          </a:prstGeom>
          <a:noFill/>
        </p:spPr>
      </p:pic>
      <p:sp>
        <p:nvSpPr>
          <p:cNvPr id="3" name="Rectangle 1"/>
          <p:cNvSpPr>
            <a:spLocks noChangeArrowheads="1"/>
          </p:cNvSpPr>
          <p:nvPr/>
        </p:nvSpPr>
        <p:spPr bwMode="auto">
          <a:xfrm>
            <a:off x="2267744" y="2420888"/>
            <a:ext cx="6552728" cy="4093428"/>
          </a:xfrm>
          <a:prstGeom prst="rect">
            <a:avLst/>
          </a:prstGeom>
          <a:solidFill>
            <a:schemeClr val="bg1">
              <a:alpha val="66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Spirito di Dio,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che hai condotto Gesù nel deserto per “testare” la sua obbedienza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 non l’hai abbandonato nel momento della prova,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sostienici nel tempo che stiamo per vivere,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apri il nostro cuore alla tua Parola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 irrobustisci la nostra fede nell’allenamento a fare il bene.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Per Cristo nostro Signore.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Amen</a:t>
            </a:r>
            <a:endParaRPr kumimoji="0" lang="it-IT"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17Mitzpeh_Ram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91861">
            <a:off x="3566379" y="2488100"/>
            <a:ext cx="5303520" cy="3657600"/>
          </a:xfrm>
          <a:prstGeom prst="rect">
            <a:avLst/>
          </a:prstGeom>
          <a:ln>
            <a:noFill/>
          </a:ln>
          <a:effectLst>
            <a:outerShdw blurRad="292100" dist="139700" dir="2700000" algn="tl" rotWithShape="0">
              <a:srgbClr val="333333">
                <a:alpha val="65000"/>
              </a:srgbClr>
            </a:outerShdw>
          </a:effectLst>
        </p:spPr>
      </p:pic>
      <p:pic>
        <p:nvPicPr>
          <p:cNvPr id="38914" name="Picture 2" descr="http://www.parrocchie.it/calenzano/santamariadellegrazie/Bg%20La%20liberazione_file/image004.jpg"/>
          <p:cNvPicPr>
            <a:picLocks noChangeAspect="1" noChangeArrowheads="1"/>
          </p:cNvPicPr>
          <p:nvPr/>
        </p:nvPicPr>
        <p:blipFill>
          <a:blip r:embed="rId3" cstate="print"/>
          <a:srcRect/>
          <a:stretch>
            <a:fillRect/>
          </a:stretch>
        </p:blipFill>
        <p:spPr bwMode="auto">
          <a:xfrm>
            <a:off x="251520" y="188640"/>
            <a:ext cx="4605370" cy="4207564"/>
          </a:xfrm>
          <a:prstGeom prst="rect">
            <a:avLst/>
          </a:prstGeom>
          <a:ln>
            <a:noFill/>
          </a:ln>
          <a:effectLst>
            <a:outerShdw blurRad="292100" dist="139700" dir="2700000" algn="tl" rotWithShape="0">
              <a:srgbClr val="333333">
                <a:alpha val="65000"/>
              </a:srgbClr>
            </a:outerShdw>
          </a:effectLst>
        </p:spPr>
      </p:pic>
      <p:sp>
        <p:nvSpPr>
          <p:cNvPr id="4" name="Rettangolo 3"/>
          <p:cNvSpPr/>
          <p:nvPr/>
        </p:nvSpPr>
        <p:spPr>
          <a:xfrm>
            <a:off x="683568" y="4581128"/>
            <a:ext cx="2588977" cy="1938992"/>
          </a:xfrm>
          <a:prstGeom prst="rect">
            <a:avLst/>
          </a:prstGeom>
          <a:noFill/>
        </p:spPr>
        <p:txBody>
          <a:bodyPr wrap="none" lIns="91440" tIns="45720" rIns="91440" bIns="45720">
            <a:spAutoFit/>
          </a:bodyPr>
          <a:lstStyle/>
          <a:p>
            <a:pPr algn="r"/>
            <a:r>
              <a:rPr lang="it-IT"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Il popolo </a:t>
            </a:r>
          </a:p>
          <a:p>
            <a:pPr algn="r"/>
            <a:r>
              <a:rPr lang="it-IT"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cammina </a:t>
            </a:r>
          </a:p>
          <a:p>
            <a:pPr algn="r"/>
            <a:r>
              <a:rPr lang="it-IT"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nel deserto</a:t>
            </a:r>
            <a:endParaRPr lang="it-IT"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ttangolo 4"/>
          <p:cNvSpPr/>
          <p:nvPr/>
        </p:nvSpPr>
        <p:spPr>
          <a:xfrm>
            <a:off x="5076056" y="332656"/>
            <a:ext cx="3600400" cy="1200329"/>
          </a:xfrm>
          <a:prstGeom prst="rect">
            <a:avLst/>
          </a:prstGeom>
        </p:spPr>
        <p:txBody>
          <a:bodyPr wrap="square">
            <a:spAutoFit/>
          </a:bodyPr>
          <a:lstStyle/>
          <a:p>
            <a:r>
              <a:rPr lang="it-IT" dirty="0" smtClean="0">
                <a:solidFill>
                  <a:srgbClr val="000000"/>
                </a:solidFill>
                <a:latin typeface="Arial Narrow" pitchFamily="34" charset="0"/>
                <a:ea typeface="Times New Roman" pitchFamily="18" charset="0"/>
                <a:cs typeface="Arial" pitchFamily="34" charset="0"/>
              </a:rPr>
              <a:t>Proprio nel deserto Dio ha voluto realizzare la nascita del popolo e ha indicato la strada per giungere alla terra promessa. </a:t>
            </a:r>
            <a:endParaRPr lang="it-IT"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428596" y="3714752"/>
            <a:ext cx="8429684" cy="2308324"/>
          </a:xfrm>
          <a:prstGeom prst="rect">
            <a:avLst/>
          </a:prstGeom>
        </p:spPr>
        <p:txBody>
          <a:bodyPr wrap="square">
            <a:spAutoFit/>
          </a:bodyPr>
          <a:lstStyle/>
          <a:p>
            <a:pPr algn="ctr"/>
            <a:r>
              <a:rPr lang="it-IT" sz="2400" dirty="0" smtClean="0"/>
              <a:t>Il deserto è il luogo della verità del cuore dell’uomo. </a:t>
            </a:r>
          </a:p>
          <a:p>
            <a:pPr algn="ctr"/>
            <a:r>
              <a:rPr lang="it-IT" sz="2400" dirty="0" smtClean="0"/>
              <a:t>Dopo l’entusiasmo della liberazione si manifesta l’infedeltà e la prova. </a:t>
            </a:r>
          </a:p>
          <a:p>
            <a:pPr algn="ctr"/>
            <a:r>
              <a:rPr lang="it-IT" sz="2400" dirty="0" smtClean="0"/>
              <a:t>La via del deserto è anzitutto la strada più difficile per cercare Dio e se stessi, perché essa è il luogo dove bisogna lasciare il superfluo per andare all’essenziale.</a:t>
            </a:r>
          </a:p>
        </p:txBody>
      </p:sp>
      <p:pic>
        <p:nvPicPr>
          <p:cNvPr id="5" name="Immagine 4" descr="17Mitzpeh_Ramon.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rot="21087220">
            <a:off x="169862" y="601129"/>
            <a:ext cx="4779725" cy="2643152"/>
          </a:xfrm>
          <a:prstGeom prst="rect">
            <a:avLst/>
          </a:prstGeom>
        </p:spPr>
      </p:pic>
      <p:pic>
        <p:nvPicPr>
          <p:cNvPr id="1028" name="Picture 4" descr="http://img803.imageshack.us/img803/6370/tvc00120111219miamq.jpg"/>
          <p:cNvPicPr>
            <a:picLocks noChangeAspect="1" noChangeArrowheads="1"/>
          </p:cNvPicPr>
          <p:nvPr/>
        </p:nvPicPr>
        <p:blipFill>
          <a:blip r:embed="rId3" cstate="print"/>
          <a:srcRect/>
          <a:stretch>
            <a:fillRect/>
          </a:stretch>
        </p:blipFill>
        <p:spPr bwMode="auto">
          <a:xfrm rot="437973">
            <a:off x="4571493" y="265032"/>
            <a:ext cx="4381500" cy="328612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parrocchie.it/calenzano/santamariadellegrazie/Bc%20Abramo%20nomade_file/image006.jpg"/>
          <p:cNvPicPr>
            <a:picLocks noChangeAspect="1" noChangeArrowheads="1"/>
          </p:cNvPicPr>
          <p:nvPr/>
        </p:nvPicPr>
        <p:blipFill>
          <a:blip r:embed="rId2" cstate="print"/>
          <a:srcRect/>
          <a:stretch>
            <a:fillRect/>
          </a:stretch>
        </p:blipFill>
        <p:spPr bwMode="auto">
          <a:xfrm>
            <a:off x="428596" y="571480"/>
            <a:ext cx="4287420" cy="1970709"/>
          </a:xfrm>
          <a:prstGeom prst="rect">
            <a:avLst/>
          </a:prstGeom>
          <a:ln>
            <a:noFill/>
          </a:ln>
          <a:effectLst>
            <a:outerShdw blurRad="292100" dist="139700" dir="2700000" algn="tl" rotWithShape="0">
              <a:srgbClr val="333333">
                <a:alpha val="65000"/>
              </a:srgbClr>
            </a:outerShdw>
          </a:effectLst>
        </p:spPr>
      </p:pic>
      <p:sp>
        <p:nvSpPr>
          <p:cNvPr id="4" name="Rettangolo 3"/>
          <p:cNvSpPr/>
          <p:nvPr/>
        </p:nvSpPr>
        <p:spPr>
          <a:xfrm>
            <a:off x="1115616" y="2420888"/>
            <a:ext cx="2204450" cy="923330"/>
          </a:xfrm>
          <a:prstGeom prst="rect">
            <a:avLst/>
          </a:prstGeom>
          <a:solidFill>
            <a:schemeClr val="accent3">
              <a:lumMod val="20000"/>
              <a:lumOff val="80000"/>
            </a:schemeClr>
          </a:solidFill>
        </p:spPr>
        <p:txBody>
          <a:bodyPr wrap="none">
            <a:spAutoFit/>
          </a:bodyPr>
          <a:lstStyle/>
          <a:p>
            <a:r>
              <a:rPr lang="it-IT" sz="5400" dirty="0" smtClean="0">
                <a:solidFill>
                  <a:prstClr val="black"/>
                </a:solidFill>
                <a:latin typeface="Times New Roman" pitchFamily="18" charset="0"/>
              </a:rPr>
              <a:t>Israele </a:t>
            </a:r>
            <a:endParaRPr lang="it-IT" sz="5400" dirty="0">
              <a:solidFill>
                <a:prstClr val="black"/>
              </a:solidFill>
            </a:endParaRPr>
          </a:p>
        </p:txBody>
      </p:sp>
      <p:sp>
        <p:nvSpPr>
          <p:cNvPr id="6" name="Rettangolo 5"/>
          <p:cNvSpPr/>
          <p:nvPr/>
        </p:nvSpPr>
        <p:spPr>
          <a:xfrm>
            <a:off x="4788024" y="476672"/>
            <a:ext cx="4067944" cy="1477328"/>
          </a:xfrm>
          <a:prstGeom prst="rect">
            <a:avLst/>
          </a:prstGeom>
        </p:spPr>
        <p:txBody>
          <a:bodyPr wrap="square">
            <a:spAutoFit/>
          </a:bodyPr>
          <a:lstStyle/>
          <a:p>
            <a:pPr algn="r"/>
            <a:r>
              <a:rPr lang="it-IT" dirty="0" smtClean="0">
                <a:solidFill>
                  <a:prstClr val="black"/>
                </a:solidFill>
              </a:rPr>
              <a:t>L’uomo, perso l’orientamento fondamentale che dà unità alla sua esistenza, </a:t>
            </a:r>
          </a:p>
          <a:p>
            <a:pPr algn="r"/>
            <a:r>
              <a:rPr lang="it-IT" dirty="0" smtClean="0">
                <a:solidFill>
                  <a:prstClr val="black"/>
                </a:solidFill>
              </a:rPr>
              <a:t>si disperde nella molteplicità </a:t>
            </a:r>
          </a:p>
          <a:p>
            <a:pPr algn="r"/>
            <a:r>
              <a:rPr lang="it-IT" dirty="0" smtClean="0">
                <a:solidFill>
                  <a:prstClr val="black"/>
                </a:solidFill>
              </a:rPr>
              <a:t>dei suoi desideri </a:t>
            </a:r>
            <a:endParaRPr lang="it-IT" dirty="0">
              <a:solidFill>
                <a:prstClr val="black"/>
              </a:solidFill>
            </a:endParaRPr>
          </a:p>
        </p:txBody>
      </p:sp>
      <p:sp>
        <p:nvSpPr>
          <p:cNvPr id="7" name="Rettangolo 6"/>
          <p:cNvSpPr/>
          <p:nvPr/>
        </p:nvSpPr>
        <p:spPr>
          <a:xfrm>
            <a:off x="683568" y="3573016"/>
            <a:ext cx="7676324" cy="2308324"/>
          </a:xfrm>
          <a:prstGeom prst="rect">
            <a:avLst/>
          </a:prstGeom>
        </p:spPr>
        <p:txBody>
          <a:bodyPr wrap="square">
            <a:spAutoFit/>
          </a:bodyPr>
          <a:lstStyle/>
          <a:p>
            <a:pPr algn="ctr"/>
            <a:r>
              <a:rPr lang="it-IT" dirty="0" smtClean="0">
                <a:solidFill>
                  <a:prstClr val="black"/>
                </a:solidFill>
              </a:rPr>
              <a:t>Chi non vuole affidarsi a Dio deve ascoltare le voci dei tanti idoli che gli gridano: “Affidati a me!”. </a:t>
            </a:r>
          </a:p>
          <a:p>
            <a:pPr algn="ctr"/>
            <a:endParaRPr lang="it-IT" dirty="0" smtClean="0">
              <a:solidFill>
                <a:prstClr val="black"/>
              </a:solidFill>
            </a:endParaRPr>
          </a:p>
          <a:p>
            <a:pPr algn="ctr"/>
            <a:r>
              <a:rPr lang="it-IT" dirty="0" smtClean="0">
                <a:solidFill>
                  <a:prstClr val="black"/>
                </a:solidFill>
              </a:rPr>
              <a:t>La fede in quanto legata alla conversione, è l’opposto dell’idolatria; è separazione dagli idoli per tornare al Dio vivente, </a:t>
            </a:r>
          </a:p>
          <a:p>
            <a:pPr algn="ctr"/>
            <a:r>
              <a:rPr lang="it-IT" dirty="0" smtClean="0">
                <a:solidFill>
                  <a:prstClr val="black"/>
                </a:solidFill>
              </a:rPr>
              <a:t>mediante un incontro personale. </a:t>
            </a:r>
          </a:p>
          <a:p>
            <a:pPr algn="ctr"/>
            <a:r>
              <a:rPr lang="it-IT" dirty="0" smtClean="0">
                <a:solidFill>
                  <a:prstClr val="black"/>
                </a:solidFill>
              </a:rPr>
              <a:t>La fede consiste nella disponibilità a lasciarsi trasformare sempre di nuovo </a:t>
            </a:r>
          </a:p>
          <a:p>
            <a:pPr algn="ctr"/>
            <a:r>
              <a:rPr lang="it-IT" dirty="0" smtClean="0">
                <a:solidFill>
                  <a:prstClr val="black"/>
                </a:solidFill>
              </a:rPr>
              <a:t>dalla chiamata di Dio. </a:t>
            </a:r>
            <a:endParaRPr lang="it-IT" dirty="0">
              <a:solidFill>
                <a:prstClr val="black"/>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fungo timna.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Rettangolo 2"/>
          <p:cNvSpPr/>
          <p:nvPr/>
        </p:nvSpPr>
        <p:spPr>
          <a:xfrm>
            <a:off x="467544" y="404664"/>
            <a:ext cx="7080272" cy="923330"/>
          </a:xfrm>
          <a:prstGeom prst="rect">
            <a:avLst/>
          </a:prstGeom>
          <a:noFill/>
        </p:spPr>
        <p:txBody>
          <a:bodyPr wrap="none" lIns="91440" tIns="45720" rIns="91440" bIns="45720">
            <a:spAutoFit/>
          </a:bodyPr>
          <a:lstStyle/>
          <a:p>
            <a:pPr algn="ctr"/>
            <a:r>
              <a:rPr lang="it-IT"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Quale il nostro deserto?</a:t>
            </a:r>
            <a:endParaRPr lang="it-IT"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CasellaDiTesto 3"/>
          <p:cNvSpPr txBox="1"/>
          <p:nvPr/>
        </p:nvSpPr>
        <p:spPr>
          <a:xfrm>
            <a:off x="539552" y="1484784"/>
            <a:ext cx="4968552" cy="923330"/>
          </a:xfrm>
          <a:prstGeom prst="rect">
            <a:avLst/>
          </a:prstGeom>
          <a:noFill/>
        </p:spPr>
        <p:txBody>
          <a:bodyPr wrap="square" rtlCol="0">
            <a:spAutoFit/>
          </a:bodyPr>
          <a:lstStyle/>
          <a:p>
            <a:r>
              <a:rPr lang="it-IT" dirty="0" smtClean="0"/>
              <a:t>Può essere la lunga, dura e a volte noiosa quotidianità: le stesse cose da fare, il camminare sempre, la stanchezza, le difficoltà … </a:t>
            </a:r>
            <a:endParaRPr lang="it-IT"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57078solitudine1977.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4187952" cy="5297424"/>
          </a:xfrm>
          <a:prstGeom prst="rect">
            <a:avLst/>
          </a:prstGeom>
        </p:spPr>
      </p:pic>
      <p:pic>
        <p:nvPicPr>
          <p:cNvPr id="5" name="Immagine 4" descr="13491574.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57422" y="0"/>
            <a:ext cx="3810000" cy="2541270"/>
          </a:xfrm>
          <a:prstGeom prst="rect">
            <a:avLst/>
          </a:prstGeom>
        </p:spPr>
      </p:pic>
      <p:pic>
        <p:nvPicPr>
          <p:cNvPr id="7" name="Immagine 6" descr="aggrssività.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99244" y="3843495"/>
            <a:ext cx="5144756" cy="3014505"/>
          </a:xfrm>
          <a:prstGeom prst="rect">
            <a:avLst/>
          </a:prstGeom>
        </p:spPr>
      </p:pic>
      <p:pic>
        <p:nvPicPr>
          <p:cNvPr id="9" name="Immagine 8" descr="images (2).jpg"/>
          <p:cNvPicPr>
            <a:picLocks noChangeAspect="1"/>
          </p:cNvPicPr>
          <p:nvPr/>
        </p:nvPicPr>
        <p:blipFill>
          <a:blip r:embed="rId5" cstate="print"/>
          <a:stretch>
            <a:fillRect/>
          </a:stretch>
        </p:blipFill>
        <p:spPr>
          <a:xfrm>
            <a:off x="7010400" y="1714488"/>
            <a:ext cx="2133600" cy="2124075"/>
          </a:xfrm>
          <a:prstGeom prst="rect">
            <a:avLst/>
          </a:prstGeom>
        </p:spPr>
      </p:pic>
      <p:pic>
        <p:nvPicPr>
          <p:cNvPr id="10" name="Immagine 9" descr="INDIA_-_Number_of_missing_girls.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28323" y="0"/>
            <a:ext cx="2615677" cy="1700190"/>
          </a:xfrm>
          <a:prstGeom prst="rect">
            <a:avLst/>
          </a:prstGeom>
        </p:spPr>
      </p:pic>
      <p:pic>
        <p:nvPicPr>
          <p:cNvPr id="3" name="Immagine 2" descr="politica1.jpg"/>
          <p:cNvPicPr>
            <a:picLocks noChangeAspect="1"/>
          </p:cNvPicPr>
          <p:nvPr/>
        </p:nvPicPr>
        <p:blipFill>
          <a:blip r:embed="rId7" cstate="print"/>
          <a:stretch>
            <a:fillRect/>
          </a:stretch>
        </p:blipFill>
        <p:spPr>
          <a:xfrm>
            <a:off x="0" y="3200400"/>
            <a:ext cx="4857750" cy="3657600"/>
          </a:xfrm>
          <a:prstGeom prst="rect">
            <a:avLst/>
          </a:prstGeom>
        </p:spPr>
      </p:pic>
      <p:pic>
        <p:nvPicPr>
          <p:cNvPr id="6" name="Immagine 5" descr="20080711_FOTO_homelessdinner_d0.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214810" y="2000240"/>
            <a:ext cx="3121152" cy="1828800"/>
          </a:xfrm>
          <a:prstGeom prst="rect">
            <a:avLst/>
          </a:prstGeom>
        </p:spPr>
      </p:pic>
      <p:pic>
        <p:nvPicPr>
          <p:cNvPr id="8" name="Immagine 7" descr="frustrazione_N.jpg"/>
          <p:cNvPicPr>
            <a:picLocks noChangeAspect="1"/>
          </p:cNvPicPr>
          <p:nvPr/>
        </p:nvPicPr>
        <p:blipFill>
          <a:blip r:embed="rId9" cstate="print"/>
          <a:stretch>
            <a:fillRect/>
          </a:stretch>
        </p:blipFill>
        <p:spPr>
          <a:xfrm>
            <a:off x="5572132" y="0"/>
            <a:ext cx="1428750" cy="1952625"/>
          </a:xfrm>
          <a:prstGeom prst="rect">
            <a:avLst/>
          </a:prstGeom>
        </p:spPr>
      </p:pic>
      <p:sp>
        <p:nvSpPr>
          <p:cNvPr id="11" name="Rettangolo 10"/>
          <p:cNvSpPr/>
          <p:nvPr/>
        </p:nvSpPr>
        <p:spPr>
          <a:xfrm>
            <a:off x="642910" y="3214686"/>
            <a:ext cx="784105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spc="50" dirty="0" smtClean="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rPr>
              <a:t>Il deserto della nostra vita</a:t>
            </a:r>
            <a:endParaRPr lang="it-IT" sz="5400" b="1" spc="50" dirty="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fungo timna.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Rettangolo 2"/>
          <p:cNvSpPr/>
          <p:nvPr/>
        </p:nvSpPr>
        <p:spPr>
          <a:xfrm>
            <a:off x="539552" y="260648"/>
            <a:ext cx="7808869" cy="923330"/>
          </a:xfrm>
          <a:prstGeom prst="rect">
            <a:avLst/>
          </a:prstGeom>
          <a:noFill/>
        </p:spPr>
        <p:txBody>
          <a:bodyPr wrap="none" lIns="91440" tIns="45720" rIns="91440" bIns="45720">
            <a:spAutoFit/>
          </a:bodyPr>
          <a:lstStyle/>
          <a:p>
            <a:pPr algn="ctr"/>
            <a:r>
              <a:rPr lang="it-IT"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Il gradino delle difficoltà …</a:t>
            </a:r>
            <a:endParaRPr lang="it-IT"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26" name="Picture 2" descr="http://www.enricopalmucci.it/wp-content/uploads/2012/06/gradino-rosato-antico-restauro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4077072"/>
            <a:ext cx="3670430" cy="2424709"/>
          </a:xfrm>
          <a:prstGeom prst="rect">
            <a:avLst/>
          </a:prstGeom>
          <a:noFill/>
        </p:spPr>
      </p:pic>
      <p:sp>
        <p:nvSpPr>
          <p:cNvPr id="6" name="Freccia a destra 5"/>
          <p:cNvSpPr/>
          <p:nvPr/>
        </p:nvSpPr>
        <p:spPr>
          <a:xfrm>
            <a:off x="3635896" y="4221088"/>
            <a:ext cx="136815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reccia a destra 6"/>
          <p:cNvSpPr/>
          <p:nvPr/>
        </p:nvSpPr>
        <p:spPr>
          <a:xfrm>
            <a:off x="5004048" y="5517232"/>
            <a:ext cx="136815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p:cNvSpPr txBox="1"/>
          <p:nvPr/>
        </p:nvSpPr>
        <p:spPr>
          <a:xfrm>
            <a:off x="5364088" y="3573016"/>
            <a:ext cx="3024336" cy="646331"/>
          </a:xfrm>
          <a:prstGeom prst="rect">
            <a:avLst/>
          </a:prstGeom>
          <a:solidFill>
            <a:schemeClr val="accent1"/>
          </a:solidFill>
        </p:spPr>
        <p:txBody>
          <a:bodyPr wrap="square" rtlCol="0">
            <a:spAutoFit/>
          </a:bodyPr>
          <a:lstStyle/>
          <a:p>
            <a:r>
              <a:rPr lang="it-IT" dirty="0" smtClean="0"/>
              <a:t>Puoi inciampare, gridare, lamentarvi</a:t>
            </a:r>
            <a:endParaRPr lang="it-IT" dirty="0"/>
          </a:p>
        </p:txBody>
      </p:sp>
      <p:sp>
        <p:nvSpPr>
          <p:cNvPr id="9" name="CasellaDiTesto 8"/>
          <p:cNvSpPr txBox="1"/>
          <p:nvPr/>
        </p:nvSpPr>
        <p:spPr>
          <a:xfrm>
            <a:off x="5724128" y="4941168"/>
            <a:ext cx="3132856" cy="369332"/>
          </a:xfrm>
          <a:prstGeom prst="rect">
            <a:avLst/>
          </a:prstGeom>
          <a:solidFill>
            <a:schemeClr val="accent1"/>
          </a:solidFill>
        </p:spPr>
        <p:txBody>
          <a:bodyPr wrap="square" rtlCol="0">
            <a:spAutoFit/>
          </a:bodyPr>
          <a:lstStyle/>
          <a:p>
            <a:r>
              <a:rPr lang="it-IT" dirty="0" smtClean="0"/>
              <a:t>Puoi salirvi sopra e crescere</a:t>
            </a:r>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1556792"/>
            <a:ext cx="8715436" cy="2246769"/>
          </a:xfrm>
          <a:prstGeom prst="rect">
            <a:avLst/>
          </a:prstGeom>
        </p:spPr>
        <p:txBody>
          <a:bodyPr wrap="square">
            <a:spAutoFit/>
          </a:bodyPr>
          <a:lstStyle/>
          <a:p>
            <a:pPr algn="ctr"/>
            <a:endParaRPr lang="it-IT" sz="2000" dirty="0" smtClean="0"/>
          </a:p>
          <a:p>
            <a:pPr algn="ctr"/>
            <a:r>
              <a:rPr lang="it-IT" sz="2000" dirty="0" smtClean="0"/>
              <a:t>Nel deserto manca tutto: </a:t>
            </a:r>
          </a:p>
          <a:p>
            <a:pPr algn="ctr"/>
            <a:r>
              <a:rPr lang="it-IT" sz="2000" dirty="0" smtClean="0"/>
              <a:t>l’acqua, il cibo, l’orientamento, l’amicizia con altri popoli. </a:t>
            </a:r>
          </a:p>
          <a:p>
            <a:pPr algn="ctr"/>
            <a:endParaRPr lang="it-IT" sz="2000" dirty="0" smtClean="0"/>
          </a:p>
          <a:p>
            <a:pPr algn="ctr"/>
            <a:r>
              <a:rPr lang="it-IT" sz="2000" dirty="0" smtClean="0"/>
              <a:t>La mormorazione contro Dio diventa lamento, rimpianto della schiavitù, </a:t>
            </a:r>
          </a:p>
          <a:p>
            <a:pPr algn="ctr"/>
            <a:r>
              <a:rPr lang="it-IT" sz="2000" dirty="0" smtClean="0"/>
              <a:t>fuga nei sogni, paura del futuro .</a:t>
            </a:r>
          </a:p>
          <a:p>
            <a:pPr algn="ctr"/>
            <a:r>
              <a:rPr lang="it-IT" sz="2000" dirty="0" smtClean="0"/>
              <a:t>(</a:t>
            </a:r>
            <a:r>
              <a:rPr lang="it-IT" sz="2000" dirty="0" err="1" smtClean="0"/>
              <a:t>Nm</a:t>
            </a:r>
            <a:r>
              <a:rPr lang="it-IT" sz="2000" dirty="0" smtClean="0"/>
              <a:t> 11-21)</a:t>
            </a:r>
          </a:p>
        </p:txBody>
      </p:sp>
      <p:sp>
        <p:nvSpPr>
          <p:cNvPr id="5" name="Rettangolo 4"/>
          <p:cNvSpPr/>
          <p:nvPr/>
        </p:nvSpPr>
        <p:spPr>
          <a:xfrm>
            <a:off x="2051720" y="476672"/>
            <a:ext cx="5202899" cy="923330"/>
          </a:xfrm>
          <a:prstGeom prst="rect">
            <a:avLst/>
          </a:prstGeom>
          <a:noFill/>
        </p:spPr>
        <p:txBody>
          <a:bodyPr wrap="none" lIns="91440" tIns="45720" rIns="91440" bIns="45720">
            <a:spAutoFit/>
          </a:bodyPr>
          <a:lstStyle/>
          <a:p>
            <a:pPr algn="ctr"/>
            <a:r>
              <a:rPr lang="it-IT"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 mormorazione</a:t>
            </a:r>
            <a:endParaRPr lang="it-IT"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2226" name="Picture 2" descr="http://unacasasullaroccia.files.wordpress.com/2012/07/imagescah197u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55576" y="3356992"/>
            <a:ext cx="2690292" cy="2862013"/>
          </a:xfrm>
          <a:prstGeom prst="rect">
            <a:avLst/>
          </a:prstGeom>
          <a:noFill/>
        </p:spPr>
      </p:pic>
      <p:pic>
        <p:nvPicPr>
          <p:cNvPr id="52228" name="Picture 4" descr="http://media.soldiblog.it/p/pen/pensioni.jpg"/>
          <p:cNvPicPr>
            <a:picLocks noChangeAspect="1" noChangeArrowheads="1"/>
          </p:cNvPicPr>
          <p:nvPr/>
        </p:nvPicPr>
        <p:blipFill>
          <a:blip r:embed="rId3" cstate="print"/>
          <a:srcRect/>
          <a:stretch>
            <a:fillRect/>
          </a:stretch>
        </p:blipFill>
        <p:spPr bwMode="auto">
          <a:xfrm rot="882781">
            <a:off x="6475097" y="3761531"/>
            <a:ext cx="1839401" cy="2748884"/>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ema di Office">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rr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360</TotalTime>
  <Words>2237</Words>
  <Application>Microsoft Macintosh PowerPoint</Application>
  <PresentationFormat>Presentazione su schermo (4:3)</PresentationFormat>
  <Paragraphs>141</Paragraphs>
  <Slides>25</Slides>
  <Notes>0</Notes>
  <HiddenSlides>0</HiddenSlides>
  <MMClips>0</MMClips>
  <ScaleCrop>false</ScaleCrop>
  <HeadingPairs>
    <vt:vector size="4" baseType="variant">
      <vt:variant>
        <vt:lpstr>Tema</vt:lpstr>
      </vt:variant>
      <vt:variant>
        <vt:i4>3</vt:i4>
      </vt:variant>
      <vt:variant>
        <vt:lpstr>Titoli diapositive</vt:lpstr>
      </vt:variant>
      <vt:variant>
        <vt:i4>25</vt:i4>
      </vt:variant>
    </vt:vector>
  </HeadingPairs>
  <TitlesOfParts>
    <vt:vector size="28" baseType="lpstr">
      <vt:lpstr>Tema di Office</vt:lpstr>
      <vt:lpstr>1_Tema di Office</vt:lpstr>
      <vt:lpstr>3_Tema di Office</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Satana tenta Cristo nel deserto </vt:lpstr>
      <vt:lpstr>Cosa fare di fronte ad un pensiero cattivo? </vt:lpstr>
      <vt:lpstr>1.2.1. Che cos’è la suggestione?</vt:lpstr>
      <vt:lpstr>1.2.2. Che cosa significa “colloquio”? </vt:lpstr>
      <vt:lpstr>1.2.3. Il combattimento </vt:lpstr>
      <vt:lpstr>1.2.4. Cos’è il consenso?</vt:lpstr>
      <vt:lpstr>1.2.5. Il vizio</vt:lpstr>
      <vt:lpstr>Presentazione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tentazioni</dc:title>
  <dc:creator>Sandra</dc:creator>
  <cp:lastModifiedBy>Agire</cp:lastModifiedBy>
  <cp:revision>8</cp:revision>
  <dcterms:created xsi:type="dcterms:W3CDTF">2013-08-13T07:50:20Z</dcterms:created>
  <dcterms:modified xsi:type="dcterms:W3CDTF">2016-11-29T10:47:42Z</dcterms:modified>
</cp:coreProperties>
</file>